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70" r:id="rId4"/>
  </p:sldMasterIdLst>
  <p:notesMasterIdLst>
    <p:notesMasterId r:id="rId17"/>
  </p:notesMasterIdLst>
  <p:sldIdLst>
    <p:sldId id="256" r:id="rId5"/>
    <p:sldId id="257" r:id="rId6"/>
    <p:sldId id="265" r:id="rId7"/>
    <p:sldId id="266" r:id="rId8"/>
    <p:sldId id="267" r:id="rId9"/>
    <p:sldId id="269" r:id="rId10"/>
    <p:sldId id="268" r:id="rId11"/>
    <p:sldId id="270" r:id="rId12"/>
    <p:sldId id="262" r:id="rId13"/>
    <p:sldId id="263" r:id="rId14"/>
    <p:sldId id="259" r:id="rId15"/>
    <p:sldId id="26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1834D-EC8D-0A4D-CE3B-05877C857583}" name="Gregg Lightfoot" initials="GL" userId="S::gl22k@fsu.edu::7b5d44e2-492d-4190-82fe-055dc361ac43" providerId="AD"/>
  <p188:author id="{4D3E8C92-2C32-0735-0DC0-3EDA7652465A}" name="Susan Cragg" initials="SC" userId="S::slmathis@fsu.edu::c548f64b-1538-4e6b-9d47-2dd5613fa59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EBC1BB-181E-4D40-AF10-026F950C64FF}" v="132" dt="2022-10-26T17:35:14.7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1" autoAdjust="0"/>
    <p:restoredTop sz="77908" autoAdjust="0"/>
  </p:normalViewPr>
  <p:slideViewPr>
    <p:cSldViewPr snapToGrid="0">
      <p:cViewPr varScale="1">
        <p:scale>
          <a:sx n="89" d="100"/>
          <a:sy n="89" d="100"/>
        </p:scale>
        <p:origin x="13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E17FDD-FC86-4DCD-AACF-67B58C22B66F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AA2A3-AA5A-4F54-914A-BC5767D95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20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9AA2A3-AA5A-4F54-914A-BC5767D9587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728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9AA2A3-AA5A-4F54-914A-BC5767D9587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23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9AA2A3-AA5A-4F54-914A-BC5767D9587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310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9AA2A3-AA5A-4F54-914A-BC5767D9587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971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9AA2A3-AA5A-4F54-914A-BC5767D9587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849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9AA2A3-AA5A-4F54-914A-BC5767D9587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785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9AA2A3-AA5A-4F54-914A-BC5767D9587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874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9AA2A3-AA5A-4F54-914A-BC5767D9587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348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3A4F4-FFEA-4831-B1DC-63E35714D4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C6FA68-93D3-40DD-BA14-60CF382647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460CD-436E-4802-85BE-FDD6C43D9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C0FF5-2961-42D9-BA6C-22DD581F8E3C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203844-71BA-41E5-868F-428092C9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EC7817-7E58-43C1-B14A-A9CC4D523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652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2525C-7791-4D27-B889-06476603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529FAE-F728-4B61-BCE8-E5D28A9BF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AEDA2-0F31-46B2-8D82-F6CCEE3E5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823BF-5AFE-4079-B4EB-C76432B562F7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263EFA-4214-4D0F-9277-9B7632B30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D19D6E-F73F-4626-9E24-0973EB646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901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1CABF3-1731-496F-9DE9-574E0035AA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FD25E2-EA79-4BE1-8653-941494B2B4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909110-F3C0-4FDB-A82F-50AECEC6E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1581-7BEC-40AF-A202-10D98F20B976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B012D8-5AB7-4D17-8CCA-9F7E6A168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481A2F-6FBA-4823-8FD8-C48B0C339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984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24C2A-62A1-45D3-8FE9-447F6084A42E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560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2318A-A4C5-4BBD-8117-363D6D5B1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A96E1-36FD-4538-B283-632D61618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175D81-A576-4104-A7C6-FDCDEF4F9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7430F-41F0-43A5-988A-944AAF1C3213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05FB18-2829-421A-A494-8AB6614A4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F7398-C40D-476B-80BA-E7DEDDDF7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962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B6078-3BEA-424E-9504-3814E73A9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45F445-8389-4FAB-88CD-065240E7AF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DE0BD-FDE1-4D10-85C1-F7D5C7D11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35197-D117-42E6-BC33-07B75599EBB2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61450-73E5-417E-9006-15538D89C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8EA3EB-7E87-4316-9AF0-5FEDDAF34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455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15CD0-0CB1-47B0-BE91-1565B0BF2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D0AC25-765A-4CB5-BB45-32391FC185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D18B2A-C7BF-4241-B9C4-FA03868134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D5C3EF-9954-4F4F-83DE-C8B4052EB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F70E6-EADB-4525-A60F-B3945650A636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EFE35-6B91-41EB-8BAC-C3E866F4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1071CD-6270-4E17-9733-DA0DDC372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860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7DAB6-B1A0-471F-877F-048900F3B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4EDA61-7E49-4B66-9606-8F328383DB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6561E-45D0-430E-8DD1-8FEFEB743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5D0AEA-8AA9-4C3F-84DF-40AA01E323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A445E0-ABB0-4AC9-8B32-099079441F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51F3BC-DCA3-4CB9-A9E6-CBBD56817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EFB2A-3D42-4665-83D0-A00EB0B29C96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5B735C5-EE66-453B-809F-A9AA82B67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C5FC4B-3C1B-4DEE-9DA3-78D60EE79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911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70491-7274-4A85-BD44-4D28DE41E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98AC4B-F618-41D6-9408-C31EF37BD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D6DF-E0ED-4FAC-91FD-AF874BF1DF6A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C32965-F885-451C-BE7A-0A3E8EED5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F71E3F-6E99-4188-A74B-929681C91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59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E6CB92-C105-46D9-B8CE-CFC83E703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C9C0B-BFA8-4208-A084-6CD8E8680AC9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9E699C-1D9D-4943-BC90-E5819434B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70C24D-20F4-4CB9-88D3-ACD128ACB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092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89C65-65C5-495B-B192-00A6E0E6E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4A51D-B4A3-4003-B551-181A85FE0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2E1EA4-21E4-4B48-B4CB-B5691EED56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4CDEA7-35FA-4D09-9867-1933C9D0A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95-BC56-45A4-A2EA-8B1FC67272E1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0A91FC-8173-4076-B426-847F192CB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64992D-9C0B-4902-84EF-24075C92E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616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87BF8-9D5A-4AE6-A781-1CBE518B4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9CDE6E-9B18-47D1-97C7-F5EF85A698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29943B-E79E-4323-B643-D87EBBFA2B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7067C3-2446-49C7-9A73-B496FAEC4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09ACD-2732-43F4-BCE7-F5E47712A33B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6C2547-0528-4713-A93B-E36FCA9D8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F504A-F721-4438-BBE1-BC9D6DA15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437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28CE-45BD-40EC-A112-E407B9E36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72131A-2437-4796-80BB-3AF063472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3D53F-BB3A-4834-A66E-F4D8128579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887FC-BF7B-4645-8196-5BB089B4AB6B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69AB26-DE9B-419B-9BE8-FAAE2F0FA3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Copyright © CPALMS / Florida State University –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28061-8917-46EE-971D-9524DF9AD6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02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  <p:sldLayoutId id="2147484082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2EB7817-E168-4C54-A112-A79DDCDB3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532C60-D2A4-4C01-93CA-EA0E380204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3850" y="891541"/>
            <a:ext cx="5866189" cy="4074074"/>
          </a:xfrm>
        </p:spPr>
        <p:txBody>
          <a:bodyPr>
            <a:normAutofit/>
          </a:bodyPr>
          <a:lstStyle/>
          <a:p>
            <a:pPr algn="l"/>
            <a:r>
              <a:rPr lang="en-US" sz="8800" b="1"/>
              <a:t>Rule of Law and Ancient Civilizations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58AEE7-96E5-490E-93E2-263A0D51B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1540"/>
            <a:ext cx="722376" cy="5071110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1DFB3C-AFC7-40B4-AFC0-D82DB62FB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41168" y="6273122"/>
            <a:ext cx="4477878" cy="439649"/>
          </a:xfrm>
        </p:spPr>
        <p:txBody>
          <a:bodyPr anchor="b">
            <a:no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Copyright © CPALMS / Florida State University – All Rights Reserved.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E79F1B-1545-483D-83E2-15F0D8B92A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850" y="6182751"/>
            <a:ext cx="4000156" cy="530020"/>
          </a:xfrm>
          <a:prstGeom prst="rect">
            <a:avLst/>
          </a:prstGeom>
          <a:effectLst>
            <a:outerShdw blurRad="406400" dist="317500" dir="5400000" sx="89000" sy="89000" rotWithShape="0">
              <a:prstClr val="black">
                <a:alpha val="15000"/>
              </a:prstClr>
            </a:outerShdw>
          </a:effectLst>
        </p:spPr>
      </p:pic>
      <p:pic>
        <p:nvPicPr>
          <p:cNvPr id="6" name="Picture 5" descr="World Peace through Law postage stamp">
            <a:extLst>
              <a:ext uri="{FF2B5EF4-FFF2-40B4-BE49-F238E27FC236}">
                <a16:creationId xmlns:a16="http://schemas.microsoft.com/office/drawing/2014/main" id="{196D4629-4DBF-4B1E-8BA0-E96716669E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5703" y="1943589"/>
            <a:ext cx="3728039" cy="2385945"/>
          </a:xfrm>
          <a:prstGeom prst="rect">
            <a:avLst/>
          </a:prstGeom>
          <a:effectLst>
            <a:outerShdw blurRad="406400" dist="317500" dir="5400000" sx="89000" sy="8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1858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rtist depiction of Ancient Rome">
            <a:extLst>
              <a:ext uri="{FF2B5EF4-FFF2-40B4-BE49-F238E27FC236}">
                <a16:creationId xmlns:a16="http://schemas.microsoft.com/office/drawing/2014/main" id="{DFB5036E-14CD-4B34-9245-2BC9525AC64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2105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B1D4F77-A17C-43D7-B7FA-545148E4E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492064" y="321176"/>
            <a:ext cx="4332307" cy="5896743"/>
          </a:xfrm>
          <a:prstGeom prst="rect">
            <a:avLst/>
          </a:prstGeom>
          <a:solidFill>
            <a:schemeClr val="bg1">
              <a:alpha val="90000"/>
            </a:schemeClr>
          </a:solidFill>
          <a:ln w="127000" cap="sq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0C4EFA-2CFE-4C82-B371-3C91FCADB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9290" y="523751"/>
            <a:ext cx="3759240" cy="57535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/>
              <a:t>Ancient 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CA135-B58E-42E0-8F37-23BF1E7576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43704" y="1132451"/>
            <a:ext cx="3764826" cy="459309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100" dirty="0"/>
              <a:t>Rome was the primary ancient civilization that the Founders studied.</a:t>
            </a:r>
          </a:p>
          <a:p>
            <a:pPr lvl="1"/>
            <a:r>
              <a:rPr lang="en-US" sz="2100" dirty="0"/>
              <a:t>Representative form of government</a:t>
            </a:r>
          </a:p>
          <a:p>
            <a:pPr lvl="1"/>
            <a:r>
              <a:rPr lang="en-US" sz="2100" dirty="0"/>
              <a:t>Senate and Assembly with separate powers </a:t>
            </a:r>
          </a:p>
          <a:p>
            <a:pPr lvl="1"/>
            <a:r>
              <a:rPr lang="en-US" sz="2100" dirty="0"/>
              <a:t>Model for the U.S. Senate and House of Representatives</a:t>
            </a:r>
          </a:p>
          <a:p>
            <a:r>
              <a:rPr lang="en-US" sz="2100" dirty="0"/>
              <a:t>Rome's population </a:t>
            </a:r>
          </a:p>
          <a:p>
            <a:pPr lvl="1"/>
            <a:r>
              <a:rPr lang="en-US" sz="2100" dirty="0"/>
              <a:t>Larger than Athens </a:t>
            </a:r>
          </a:p>
          <a:p>
            <a:pPr lvl="1"/>
            <a:r>
              <a:rPr lang="en-US" sz="2100" dirty="0"/>
              <a:t>Better model for the United States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79682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1AC6A30-4F22-4C0F-B278-19C5B8A80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4335AD-65B1-44E4-90AF-264024FE4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12191999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967094-57E1-4D7D-95BE-27F17E7A9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396" y="132940"/>
            <a:ext cx="4267200" cy="1090108"/>
          </a:xfrm>
        </p:spPr>
        <p:txBody>
          <a:bodyPr>
            <a:normAutofit fontScale="90000"/>
          </a:bodyPr>
          <a:lstStyle/>
          <a:p>
            <a:pPr algn="ctr"/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Influential Sources</a:t>
            </a:r>
          </a:p>
        </p:txBody>
      </p:sp>
      <p:pic>
        <p:nvPicPr>
          <p:cNvPr id="4" name="Picture 3" descr="Justinian's Code">
            <a:extLst>
              <a:ext uri="{FF2B5EF4-FFF2-40B4-BE49-F238E27FC236}">
                <a16:creationId xmlns:a16="http://schemas.microsoft.com/office/drawing/2014/main" id="{8CA2CADA-28B2-4754-AFD5-FC2DC74472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436" r="15805"/>
          <a:stretch/>
        </p:blipFill>
        <p:spPr>
          <a:xfrm>
            <a:off x="3" y="1"/>
            <a:ext cx="3695699" cy="6858001"/>
          </a:xfrm>
          <a:custGeom>
            <a:avLst/>
            <a:gdLst/>
            <a:ahLst/>
            <a:cxnLst/>
            <a:rect l="l" t="t" r="r" b="b"/>
            <a:pathLst>
              <a:path w="3695699" h="6858001">
                <a:moveTo>
                  <a:pt x="0" y="0"/>
                </a:moveTo>
                <a:lnTo>
                  <a:pt x="3435129" y="0"/>
                </a:lnTo>
                <a:lnTo>
                  <a:pt x="3430599" y="17349"/>
                </a:lnTo>
                <a:cubicBezTo>
                  <a:pt x="3437542" y="19835"/>
                  <a:pt x="3423757" y="30822"/>
                  <a:pt x="3427683" y="38871"/>
                </a:cubicBezTo>
                <a:cubicBezTo>
                  <a:pt x="3431230" y="44698"/>
                  <a:pt x="3427877" y="49388"/>
                  <a:pt x="3427096" y="55116"/>
                </a:cubicBezTo>
                <a:cubicBezTo>
                  <a:pt x="3429620" y="62945"/>
                  <a:pt x="3421946" y="87211"/>
                  <a:pt x="3417356" y="93331"/>
                </a:cubicBezTo>
                <a:cubicBezTo>
                  <a:pt x="3401974" y="107607"/>
                  <a:pt x="3409629" y="143436"/>
                  <a:pt x="3397765" y="155370"/>
                </a:cubicBezTo>
                <a:cubicBezTo>
                  <a:pt x="3395800" y="159886"/>
                  <a:pt x="3394789" y="164378"/>
                  <a:pt x="3394373" y="168831"/>
                </a:cubicBezTo>
                <a:lnTo>
                  <a:pt x="3394553" y="181402"/>
                </a:lnTo>
                <a:lnTo>
                  <a:pt x="3397293" y="185192"/>
                </a:lnTo>
                <a:lnTo>
                  <a:pt x="3395923" y="192756"/>
                </a:lnTo>
                <a:cubicBezTo>
                  <a:pt x="3396018" y="193497"/>
                  <a:pt x="3396112" y="194237"/>
                  <a:pt x="3396207" y="194978"/>
                </a:cubicBezTo>
                <a:cubicBezTo>
                  <a:pt x="3396531" y="199154"/>
                  <a:pt x="3396856" y="203330"/>
                  <a:pt x="3397180" y="207506"/>
                </a:cubicBezTo>
                <a:cubicBezTo>
                  <a:pt x="3382438" y="200939"/>
                  <a:pt x="3394549" y="241317"/>
                  <a:pt x="3383191" y="229051"/>
                </a:cubicBezTo>
                <a:cubicBezTo>
                  <a:pt x="3382519" y="234401"/>
                  <a:pt x="3381383" y="237332"/>
                  <a:pt x="3380194" y="239137"/>
                </a:cubicBezTo>
                <a:lnTo>
                  <a:pt x="3349267" y="310262"/>
                </a:lnTo>
                <a:lnTo>
                  <a:pt x="3344455" y="381704"/>
                </a:lnTo>
                <a:cubicBezTo>
                  <a:pt x="3343420" y="464598"/>
                  <a:pt x="3338482" y="511985"/>
                  <a:pt x="3327551" y="571873"/>
                </a:cubicBezTo>
                <a:cubicBezTo>
                  <a:pt x="3316620" y="631761"/>
                  <a:pt x="3309762" y="702429"/>
                  <a:pt x="3278869" y="741030"/>
                </a:cubicBezTo>
                <a:lnTo>
                  <a:pt x="3239259" y="957888"/>
                </a:lnTo>
                <a:cubicBezTo>
                  <a:pt x="3267597" y="1021376"/>
                  <a:pt x="3235647" y="1004478"/>
                  <a:pt x="3243890" y="1047869"/>
                </a:cubicBezTo>
                <a:cubicBezTo>
                  <a:pt x="3245988" y="1077107"/>
                  <a:pt x="3228006" y="1101189"/>
                  <a:pt x="3221700" y="1118244"/>
                </a:cubicBezTo>
                <a:cubicBezTo>
                  <a:pt x="3220198" y="1120922"/>
                  <a:pt x="3213346" y="1188569"/>
                  <a:pt x="3211078" y="1190394"/>
                </a:cubicBezTo>
                <a:cubicBezTo>
                  <a:pt x="3204899" y="1218939"/>
                  <a:pt x="3210276" y="1253036"/>
                  <a:pt x="3199704" y="1304585"/>
                </a:cubicBezTo>
                <a:cubicBezTo>
                  <a:pt x="3199438" y="1346246"/>
                  <a:pt x="3168623" y="1413431"/>
                  <a:pt x="3167741" y="1449444"/>
                </a:cubicBezTo>
                <a:cubicBezTo>
                  <a:pt x="3180911" y="1471132"/>
                  <a:pt x="3193362" y="1499173"/>
                  <a:pt x="3194410" y="1520667"/>
                </a:cubicBezTo>
                <a:cubicBezTo>
                  <a:pt x="3181228" y="1513763"/>
                  <a:pt x="3199978" y="1547097"/>
                  <a:pt x="3184473" y="1547038"/>
                </a:cubicBezTo>
                <a:cubicBezTo>
                  <a:pt x="3185153" y="1550949"/>
                  <a:pt x="3186303" y="1554741"/>
                  <a:pt x="3187573" y="1558550"/>
                </a:cubicBezTo>
                <a:lnTo>
                  <a:pt x="3188231" y="1560544"/>
                </a:lnTo>
                <a:lnTo>
                  <a:pt x="3188195" y="1568317"/>
                </a:lnTo>
                <a:lnTo>
                  <a:pt x="3191518" y="1570772"/>
                </a:lnTo>
                <a:lnTo>
                  <a:pt x="3193853" y="1582659"/>
                </a:lnTo>
                <a:cubicBezTo>
                  <a:pt x="3194213" y="1587070"/>
                  <a:pt x="3193997" y="1591769"/>
                  <a:pt x="3192857" y="1596890"/>
                </a:cubicBezTo>
                <a:cubicBezTo>
                  <a:pt x="3185716" y="1609144"/>
                  <a:pt x="3191593" y="1629575"/>
                  <a:pt x="3189686" y="1647479"/>
                </a:cubicBezTo>
                <a:lnTo>
                  <a:pt x="3187125" y="1655568"/>
                </a:lnTo>
                <a:cubicBezTo>
                  <a:pt x="3187259" y="1659315"/>
                  <a:pt x="3192418" y="1733399"/>
                  <a:pt x="3192552" y="1737146"/>
                </a:cubicBezTo>
                <a:cubicBezTo>
                  <a:pt x="3236684" y="1834597"/>
                  <a:pt x="3210475" y="1851660"/>
                  <a:pt x="3219437" y="1908917"/>
                </a:cubicBezTo>
                <a:lnTo>
                  <a:pt x="3220572" y="1915235"/>
                </a:lnTo>
                <a:cubicBezTo>
                  <a:pt x="3225642" y="1919319"/>
                  <a:pt x="3228448" y="1945519"/>
                  <a:pt x="3226946" y="1954447"/>
                </a:cubicBezTo>
                <a:cubicBezTo>
                  <a:pt x="3219553" y="1979351"/>
                  <a:pt x="3239504" y="2001442"/>
                  <a:pt x="3234148" y="2021397"/>
                </a:cubicBezTo>
                <a:cubicBezTo>
                  <a:pt x="3234224" y="2026740"/>
                  <a:pt x="3235084" y="2031233"/>
                  <a:pt x="3236424" y="2035173"/>
                </a:cubicBezTo>
                <a:lnTo>
                  <a:pt x="3241339" y="2045116"/>
                </a:lnTo>
                <a:lnTo>
                  <a:pt x="3233470" y="2098623"/>
                </a:lnTo>
                <a:cubicBezTo>
                  <a:pt x="3230495" y="2129687"/>
                  <a:pt x="3232618" y="2188321"/>
                  <a:pt x="3230016" y="2240964"/>
                </a:cubicBezTo>
                <a:cubicBezTo>
                  <a:pt x="3226602" y="2283982"/>
                  <a:pt x="3232644" y="2342030"/>
                  <a:pt x="3237809" y="2379644"/>
                </a:cubicBezTo>
                <a:cubicBezTo>
                  <a:pt x="3244462" y="2409884"/>
                  <a:pt x="3221747" y="2435219"/>
                  <a:pt x="3237054" y="2459103"/>
                </a:cubicBezTo>
                <a:cubicBezTo>
                  <a:pt x="3245536" y="2488997"/>
                  <a:pt x="3251426" y="2510390"/>
                  <a:pt x="3255285" y="2538679"/>
                </a:cubicBezTo>
                <a:cubicBezTo>
                  <a:pt x="3258296" y="2574322"/>
                  <a:pt x="3245460" y="2589819"/>
                  <a:pt x="3245073" y="2622720"/>
                </a:cubicBezTo>
                <a:lnTo>
                  <a:pt x="3252960" y="2736087"/>
                </a:lnTo>
                <a:cubicBezTo>
                  <a:pt x="3245577" y="2772183"/>
                  <a:pt x="3230063" y="2856752"/>
                  <a:pt x="3218681" y="2902964"/>
                </a:cubicBezTo>
                <a:cubicBezTo>
                  <a:pt x="3212624" y="2927969"/>
                  <a:pt x="3209733" y="2973979"/>
                  <a:pt x="3203641" y="3008786"/>
                </a:cubicBezTo>
                <a:cubicBezTo>
                  <a:pt x="3197547" y="3043595"/>
                  <a:pt x="3186644" y="3093251"/>
                  <a:pt x="3182123" y="3111815"/>
                </a:cubicBezTo>
                <a:lnTo>
                  <a:pt x="3176517" y="3120169"/>
                </a:lnTo>
                <a:lnTo>
                  <a:pt x="3177035" y="3121646"/>
                </a:lnTo>
                <a:cubicBezTo>
                  <a:pt x="3177423" y="3127588"/>
                  <a:pt x="3176129" y="3130763"/>
                  <a:pt x="3174093" y="3132705"/>
                </a:cubicBezTo>
                <a:lnTo>
                  <a:pt x="3171045" y="3134220"/>
                </a:lnTo>
                <a:lnTo>
                  <a:pt x="3168274" y="3141524"/>
                </a:lnTo>
                <a:lnTo>
                  <a:pt x="3160781" y="3155149"/>
                </a:lnTo>
                <a:cubicBezTo>
                  <a:pt x="3160949" y="3156237"/>
                  <a:pt x="3161116" y="3157326"/>
                  <a:pt x="3161284" y="3158414"/>
                </a:cubicBezTo>
                <a:lnTo>
                  <a:pt x="3152950" y="3180080"/>
                </a:lnTo>
                <a:lnTo>
                  <a:pt x="3153739" y="3180719"/>
                </a:lnTo>
                <a:cubicBezTo>
                  <a:pt x="3155321" y="3182647"/>
                  <a:pt x="3156128" y="3184999"/>
                  <a:pt x="3155342" y="3188313"/>
                </a:cubicBezTo>
                <a:cubicBezTo>
                  <a:pt x="3169797" y="3188216"/>
                  <a:pt x="3159934" y="3192271"/>
                  <a:pt x="3156340" y="3202049"/>
                </a:cubicBezTo>
                <a:cubicBezTo>
                  <a:pt x="3177988" y="3204083"/>
                  <a:pt x="3159779" y="3228842"/>
                  <a:pt x="3169832" y="3237938"/>
                </a:cubicBezTo>
                <a:cubicBezTo>
                  <a:pt x="3166705" y="3245075"/>
                  <a:pt x="3163793" y="3252659"/>
                  <a:pt x="3161244" y="3260564"/>
                </a:cubicBezTo>
                <a:lnTo>
                  <a:pt x="3160005" y="3265314"/>
                </a:lnTo>
                <a:cubicBezTo>
                  <a:pt x="3160063" y="3265371"/>
                  <a:pt x="3160124" y="3265428"/>
                  <a:pt x="3160184" y="3265486"/>
                </a:cubicBezTo>
                <a:cubicBezTo>
                  <a:pt x="3160345" y="3266694"/>
                  <a:pt x="3160101" y="3268319"/>
                  <a:pt x="3159279" y="3270659"/>
                </a:cubicBezTo>
                <a:lnTo>
                  <a:pt x="3157747" y="3273971"/>
                </a:lnTo>
                <a:lnTo>
                  <a:pt x="3155343" y="3283185"/>
                </a:lnTo>
                <a:cubicBezTo>
                  <a:pt x="3155517" y="3284422"/>
                  <a:pt x="3155689" y="3285657"/>
                  <a:pt x="3155860" y="3286893"/>
                </a:cubicBezTo>
                <a:lnTo>
                  <a:pt x="3158001" y="3289146"/>
                </a:lnTo>
                <a:lnTo>
                  <a:pt x="3157508" y="3289877"/>
                </a:lnTo>
                <a:cubicBezTo>
                  <a:pt x="3151604" y="3294411"/>
                  <a:pt x="3144966" y="3293561"/>
                  <a:pt x="3159853" y="3309833"/>
                </a:cubicBezTo>
                <a:cubicBezTo>
                  <a:pt x="3149181" y="3321561"/>
                  <a:pt x="3158789" y="3329345"/>
                  <a:pt x="3157392" y="3351579"/>
                </a:cubicBezTo>
                <a:cubicBezTo>
                  <a:pt x="3148710" y="3357083"/>
                  <a:pt x="3149361" y="3365079"/>
                  <a:pt x="3152871" y="3374240"/>
                </a:cubicBezTo>
                <a:cubicBezTo>
                  <a:pt x="3148885" y="3383513"/>
                  <a:pt x="3145239" y="3392740"/>
                  <a:pt x="3142119" y="3402557"/>
                </a:cubicBezTo>
                <a:lnTo>
                  <a:pt x="3138061" y="3419585"/>
                </a:lnTo>
                <a:lnTo>
                  <a:pt x="3139796" y="3424940"/>
                </a:lnTo>
                <a:cubicBezTo>
                  <a:pt x="3142520" y="3434326"/>
                  <a:pt x="3143300" y="3443700"/>
                  <a:pt x="3137669" y="3463264"/>
                </a:cubicBezTo>
                <a:cubicBezTo>
                  <a:pt x="3147380" y="3480689"/>
                  <a:pt x="3167781" y="3490510"/>
                  <a:pt x="3168140" y="3518969"/>
                </a:cubicBezTo>
                <a:cubicBezTo>
                  <a:pt x="3159473" y="3545761"/>
                  <a:pt x="3191152" y="3574399"/>
                  <a:pt x="3179206" y="3607864"/>
                </a:cubicBezTo>
                <a:cubicBezTo>
                  <a:pt x="3176757" y="3619813"/>
                  <a:pt x="3181069" y="3654600"/>
                  <a:pt x="3189125" y="3659839"/>
                </a:cubicBezTo>
                <a:cubicBezTo>
                  <a:pt x="3191518" y="3666815"/>
                  <a:pt x="3189857" y="3675779"/>
                  <a:pt x="3198077" y="3677681"/>
                </a:cubicBezTo>
                <a:cubicBezTo>
                  <a:pt x="3208136" y="3681475"/>
                  <a:pt x="3196345" y="3709561"/>
                  <a:pt x="3207094" y="3703876"/>
                </a:cubicBezTo>
                <a:cubicBezTo>
                  <a:pt x="3199084" y="3723751"/>
                  <a:pt x="3220453" y="3734396"/>
                  <a:pt x="3227016" y="3748633"/>
                </a:cubicBezTo>
                <a:cubicBezTo>
                  <a:pt x="3218663" y="3764666"/>
                  <a:pt x="3240667" y="3778725"/>
                  <a:pt x="3246806" y="3811324"/>
                </a:cubicBezTo>
                <a:cubicBezTo>
                  <a:pt x="3237058" y="3829063"/>
                  <a:pt x="3251097" y="3833247"/>
                  <a:pt x="3239091" y="3865102"/>
                </a:cubicBezTo>
                <a:cubicBezTo>
                  <a:pt x="3240755" y="3865725"/>
                  <a:pt x="3242340" y="3866659"/>
                  <a:pt x="3243800" y="3867874"/>
                </a:cubicBezTo>
                <a:cubicBezTo>
                  <a:pt x="3252276" y="3874935"/>
                  <a:pt x="3254724" y="3889782"/>
                  <a:pt x="3249268" y="3901031"/>
                </a:cubicBezTo>
                <a:cubicBezTo>
                  <a:pt x="3234180" y="3950514"/>
                  <a:pt x="3270886" y="3938724"/>
                  <a:pt x="3271850" y="3976535"/>
                </a:cubicBezTo>
                <a:cubicBezTo>
                  <a:pt x="3275333" y="4018513"/>
                  <a:pt x="3265836" y="4033210"/>
                  <a:pt x="3253128" y="4091308"/>
                </a:cubicBezTo>
                <a:cubicBezTo>
                  <a:pt x="3262530" y="4093945"/>
                  <a:pt x="3263925" y="4100312"/>
                  <a:pt x="3261491" y="4112665"/>
                </a:cubicBezTo>
                <a:cubicBezTo>
                  <a:pt x="3263824" y="4132845"/>
                  <a:pt x="3285122" y="4124005"/>
                  <a:pt x="3275235" y="4148543"/>
                </a:cubicBezTo>
                <a:cubicBezTo>
                  <a:pt x="3282222" y="4163609"/>
                  <a:pt x="3300717" y="4191930"/>
                  <a:pt x="3303406" y="4203059"/>
                </a:cubicBezTo>
                <a:cubicBezTo>
                  <a:pt x="3307769" y="4216879"/>
                  <a:pt x="3289765" y="4198911"/>
                  <a:pt x="3291377" y="4215304"/>
                </a:cubicBezTo>
                <a:cubicBezTo>
                  <a:pt x="3295421" y="4234470"/>
                  <a:pt x="3290844" y="4240556"/>
                  <a:pt x="3303627" y="4247412"/>
                </a:cubicBezTo>
                <a:cubicBezTo>
                  <a:pt x="3300302" y="4270043"/>
                  <a:pt x="3313094" y="4269840"/>
                  <a:pt x="3323715" y="4295574"/>
                </a:cubicBezTo>
                <a:cubicBezTo>
                  <a:pt x="3318854" y="4309546"/>
                  <a:pt x="3323708" y="4317748"/>
                  <a:pt x="3331757" y="4324626"/>
                </a:cubicBezTo>
                <a:cubicBezTo>
                  <a:pt x="3334500" y="4352298"/>
                  <a:pt x="3348521" y="4373553"/>
                  <a:pt x="3357571" y="4402594"/>
                </a:cubicBezTo>
                <a:cubicBezTo>
                  <a:pt x="3395421" y="4440113"/>
                  <a:pt x="3406716" y="4492429"/>
                  <a:pt x="3416883" y="4511276"/>
                </a:cubicBezTo>
                <a:lnTo>
                  <a:pt x="3418568" y="4515669"/>
                </a:lnTo>
                <a:cubicBezTo>
                  <a:pt x="3418685" y="4519956"/>
                  <a:pt x="3418801" y="4524244"/>
                  <a:pt x="3418918" y="4528531"/>
                </a:cubicBezTo>
                <a:cubicBezTo>
                  <a:pt x="3418727" y="4530191"/>
                  <a:pt x="3418537" y="4531850"/>
                  <a:pt x="3418346" y="4533510"/>
                </a:cubicBezTo>
                <a:cubicBezTo>
                  <a:pt x="3418215" y="4536889"/>
                  <a:pt x="3418462" y="4539065"/>
                  <a:pt x="3419005" y="4540494"/>
                </a:cubicBezTo>
                <a:lnTo>
                  <a:pt x="3424268" y="4595886"/>
                </a:lnTo>
                <a:cubicBezTo>
                  <a:pt x="3429156" y="4624362"/>
                  <a:pt x="3443934" y="4682306"/>
                  <a:pt x="3448330" y="4711348"/>
                </a:cubicBezTo>
                <a:lnTo>
                  <a:pt x="3445621" y="4714874"/>
                </a:lnTo>
                <a:cubicBezTo>
                  <a:pt x="3444103" y="4718397"/>
                  <a:pt x="3443735" y="4723077"/>
                  <a:pt x="3445980" y="4730345"/>
                </a:cubicBezTo>
                <a:lnTo>
                  <a:pt x="3446976" y="4731926"/>
                </a:lnTo>
                <a:lnTo>
                  <a:pt x="3443720" y="4745408"/>
                </a:lnTo>
                <a:cubicBezTo>
                  <a:pt x="3444756" y="4771155"/>
                  <a:pt x="3455466" y="4843107"/>
                  <a:pt x="3453194" y="4886406"/>
                </a:cubicBezTo>
                <a:cubicBezTo>
                  <a:pt x="3454856" y="4906631"/>
                  <a:pt x="3481235" y="5008239"/>
                  <a:pt x="3455210" y="5025296"/>
                </a:cubicBezTo>
                <a:cubicBezTo>
                  <a:pt x="3442202" y="5116320"/>
                  <a:pt x="3464654" y="5119078"/>
                  <a:pt x="3462841" y="5211091"/>
                </a:cubicBezTo>
                <a:cubicBezTo>
                  <a:pt x="3469390" y="5269669"/>
                  <a:pt x="3462794" y="5327391"/>
                  <a:pt x="3469385" y="5356669"/>
                </a:cubicBezTo>
                <a:cubicBezTo>
                  <a:pt x="3471479" y="5361935"/>
                  <a:pt x="3474277" y="5366825"/>
                  <a:pt x="3477268" y="5371683"/>
                </a:cubicBezTo>
                <a:lnTo>
                  <a:pt x="3478824" y="5374232"/>
                </a:lnTo>
                <a:lnTo>
                  <a:pt x="3486664" y="5427532"/>
                </a:lnTo>
                <a:lnTo>
                  <a:pt x="3499845" y="5523238"/>
                </a:lnTo>
                <a:cubicBezTo>
                  <a:pt x="3496480" y="5535759"/>
                  <a:pt x="3498126" y="5574631"/>
                  <a:pt x="3505782" y="5582050"/>
                </a:cubicBezTo>
                <a:cubicBezTo>
                  <a:pt x="3507640" y="5590169"/>
                  <a:pt x="3505294" y="5599602"/>
                  <a:pt x="3513368" y="5603412"/>
                </a:cubicBezTo>
                <a:cubicBezTo>
                  <a:pt x="3518549" y="5620896"/>
                  <a:pt x="3530454" y="5660930"/>
                  <a:pt x="3536869" y="5686953"/>
                </a:cubicBezTo>
                <a:cubicBezTo>
                  <a:pt x="3527290" y="5702684"/>
                  <a:pt x="3548216" y="5722678"/>
                  <a:pt x="3551859" y="5759548"/>
                </a:cubicBezTo>
                <a:cubicBezTo>
                  <a:pt x="3540751" y="5776843"/>
                  <a:pt x="3554471" y="5784377"/>
                  <a:pt x="3540024" y="5816599"/>
                </a:cubicBezTo>
                <a:cubicBezTo>
                  <a:pt x="3541640" y="5817630"/>
                  <a:pt x="3543154" y="5818984"/>
                  <a:pt x="3544521" y="5820619"/>
                </a:cubicBezTo>
                <a:cubicBezTo>
                  <a:pt x="3552455" y="5830118"/>
                  <a:pt x="3553767" y="5846834"/>
                  <a:pt x="3547449" y="5857956"/>
                </a:cubicBezTo>
                <a:cubicBezTo>
                  <a:pt x="3528571" y="5908761"/>
                  <a:pt x="3532186" y="5952107"/>
                  <a:pt x="3530253" y="5993572"/>
                </a:cubicBezTo>
                <a:cubicBezTo>
                  <a:pt x="3530522" y="6040113"/>
                  <a:pt x="3553891" y="6005695"/>
                  <a:pt x="3536734" y="6066404"/>
                </a:cubicBezTo>
                <a:cubicBezTo>
                  <a:pt x="3545935" y="6071268"/>
                  <a:pt x="3546842" y="6078512"/>
                  <a:pt x="3543461" y="6091477"/>
                </a:cubicBezTo>
                <a:cubicBezTo>
                  <a:pt x="3549602" y="6107585"/>
                  <a:pt x="3568275" y="6137061"/>
                  <a:pt x="3573577" y="6163051"/>
                </a:cubicBezTo>
                <a:cubicBezTo>
                  <a:pt x="3577046" y="6182032"/>
                  <a:pt x="3572259" y="6223892"/>
                  <a:pt x="3575275" y="6247420"/>
                </a:cubicBezTo>
                <a:cubicBezTo>
                  <a:pt x="3570217" y="6271412"/>
                  <a:pt x="3583023" y="6273898"/>
                  <a:pt x="3591673" y="6304222"/>
                </a:cubicBezTo>
                <a:cubicBezTo>
                  <a:pt x="3585743" y="6318440"/>
                  <a:pt x="3589967" y="6328418"/>
                  <a:pt x="3597489" y="6337624"/>
                </a:cubicBezTo>
                <a:cubicBezTo>
                  <a:pt x="3598113" y="6368401"/>
                  <a:pt x="3610504" y="6394558"/>
                  <a:pt x="3617330" y="6428161"/>
                </a:cubicBezTo>
                <a:cubicBezTo>
                  <a:pt x="3612404" y="6466489"/>
                  <a:pt x="3633001" y="6482393"/>
                  <a:pt x="3640218" y="6518318"/>
                </a:cubicBezTo>
                <a:cubicBezTo>
                  <a:pt x="3625420" y="6557419"/>
                  <a:pt x="3668862" y="6537820"/>
                  <a:pt x="3670788" y="6568733"/>
                </a:cubicBezTo>
                <a:cubicBezTo>
                  <a:pt x="3659124" y="6621466"/>
                  <a:pt x="3685482" y="6565072"/>
                  <a:pt x="3687763" y="6643164"/>
                </a:cubicBezTo>
                <a:cubicBezTo>
                  <a:pt x="3685396" y="6647995"/>
                  <a:pt x="3689317" y="6656838"/>
                  <a:pt x="3693097" y="6655183"/>
                </a:cubicBezTo>
                <a:cubicBezTo>
                  <a:pt x="3693444" y="6672318"/>
                  <a:pt x="3690193" y="6715787"/>
                  <a:pt x="3689847" y="6745974"/>
                </a:cubicBezTo>
                <a:cubicBezTo>
                  <a:pt x="3689583" y="6773144"/>
                  <a:pt x="3690048" y="6817635"/>
                  <a:pt x="3691023" y="6836306"/>
                </a:cubicBezTo>
                <a:lnTo>
                  <a:pt x="3695699" y="6858001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F95D6A-F3D2-4094-8EC4-47445EEF557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98966" y="1000460"/>
            <a:ext cx="3810000" cy="5724600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sz="2100">
                <a:solidFill>
                  <a:schemeClr val="tx1">
                    <a:lumMod val="85000"/>
                    <a:lumOff val="15000"/>
                  </a:schemeClr>
                </a:solidFill>
              </a:rPr>
              <a:t>Code of Hammurabi: 1772 BC </a:t>
            </a:r>
            <a:endParaRPr lang="en-US" sz="2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/>
            <a:r>
              <a:rPr lang="en-US" sz="2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One of the first known unified codes of law that regulated most aspects of daily life. </a:t>
            </a:r>
          </a:p>
          <a:p>
            <a:pPr lvl="1"/>
            <a:r>
              <a:rPr lang="en-US" sz="2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“An eye for an eye” - punishment must fit the crime</a:t>
            </a:r>
          </a:p>
          <a:p>
            <a:pPr lvl="1"/>
            <a:r>
              <a:rPr lang="en-US" sz="2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Class-based application</a:t>
            </a:r>
          </a:p>
          <a:p>
            <a:r>
              <a:rPr lang="en-US" sz="2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12 Tables of ancient Roman Law: 450 BC  </a:t>
            </a:r>
          </a:p>
          <a:p>
            <a:pPr lvl="1"/>
            <a:r>
              <a:rPr lang="en-US" sz="2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Laws that were passed and written down so that all citizens might be treated equally before them.</a:t>
            </a:r>
          </a:p>
          <a:p>
            <a:pPr lvl="2"/>
            <a:r>
              <a:rPr lang="en-US" sz="2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Ex: Innocent until proven guilty</a:t>
            </a:r>
          </a:p>
          <a:p>
            <a:pPr lvl="2"/>
            <a:r>
              <a:rPr lang="en-US" sz="2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Juries</a:t>
            </a:r>
          </a:p>
          <a:p>
            <a:pPr lvl="2"/>
            <a:r>
              <a:rPr lang="en-US" sz="2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2-house legislature</a:t>
            </a:r>
          </a:p>
          <a:p>
            <a:r>
              <a:rPr lang="en-US" sz="2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Code of Justinian: 534 CE</a:t>
            </a:r>
          </a:p>
          <a:p>
            <a:pPr lvl="1"/>
            <a:r>
              <a:rPr lang="en-US" sz="2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As Emperor, Justinian compiled the legal code of ancient Rome, and it is the basis for many modern systems of civil law. </a:t>
            </a:r>
          </a:p>
          <a:p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Picture 6" descr="Section of the Code of Hammurabi">
            <a:extLst>
              <a:ext uri="{FF2B5EF4-FFF2-40B4-BE49-F238E27FC236}">
                <a16:creationId xmlns:a16="http://schemas.microsoft.com/office/drawing/2014/main" id="{5A5F274C-2FCB-46E7-82CA-82D877AF5D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51" r="8205"/>
          <a:stretch/>
        </p:blipFill>
        <p:spPr>
          <a:xfrm>
            <a:off x="8580467" y="10"/>
            <a:ext cx="3611533" cy="6857990"/>
          </a:xfrm>
          <a:custGeom>
            <a:avLst/>
            <a:gdLst/>
            <a:ahLst/>
            <a:cxnLst/>
            <a:rect l="l" t="t" r="r" b="b"/>
            <a:pathLst>
              <a:path w="3810000" h="6858000">
                <a:moveTo>
                  <a:pt x="95627" y="0"/>
                </a:moveTo>
                <a:lnTo>
                  <a:pt x="3810000" y="0"/>
                </a:lnTo>
                <a:lnTo>
                  <a:pt x="3810000" y="6858000"/>
                </a:lnTo>
                <a:lnTo>
                  <a:pt x="13132" y="6858000"/>
                </a:lnTo>
                <a:cubicBezTo>
                  <a:pt x="13183" y="6857363"/>
                  <a:pt x="13234" y="6856727"/>
                  <a:pt x="13284" y="6856090"/>
                </a:cubicBezTo>
                <a:lnTo>
                  <a:pt x="31566" y="6805847"/>
                </a:lnTo>
                <a:lnTo>
                  <a:pt x="30463" y="6715381"/>
                </a:lnTo>
                <a:cubicBezTo>
                  <a:pt x="29585" y="6714082"/>
                  <a:pt x="28597" y="6713038"/>
                  <a:pt x="27533" y="6712286"/>
                </a:cubicBezTo>
                <a:lnTo>
                  <a:pt x="31288" y="6698474"/>
                </a:lnTo>
                <a:lnTo>
                  <a:pt x="29901" y="6686264"/>
                </a:lnTo>
                <a:cubicBezTo>
                  <a:pt x="29591" y="6639749"/>
                  <a:pt x="29281" y="6593234"/>
                  <a:pt x="28971" y="6546719"/>
                </a:cubicBezTo>
                <a:cubicBezTo>
                  <a:pt x="23415" y="6502008"/>
                  <a:pt x="3087" y="6462057"/>
                  <a:pt x="310" y="6408337"/>
                </a:cubicBezTo>
                <a:cubicBezTo>
                  <a:pt x="-2468" y="6354617"/>
                  <a:pt x="14431" y="6312397"/>
                  <a:pt x="12307" y="6224401"/>
                </a:cubicBezTo>
                <a:lnTo>
                  <a:pt x="27152" y="6147415"/>
                </a:lnTo>
                <a:lnTo>
                  <a:pt x="39044" y="6093837"/>
                </a:lnTo>
                <a:cubicBezTo>
                  <a:pt x="47718" y="6039281"/>
                  <a:pt x="47985" y="5964495"/>
                  <a:pt x="46816" y="5915901"/>
                </a:cubicBezTo>
                <a:cubicBezTo>
                  <a:pt x="43189" y="5876557"/>
                  <a:pt x="47196" y="5863739"/>
                  <a:pt x="33533" y="5831562"/>
                </a:cubicBezTo>
                <a:cubicBezTo>
                  <a:pt x="27901" y="5792459"/>
                  <a:pt x="47408" y="5747455"/>
                  <a:pt x="46555" y="5710909"/>
                </a:cubicBezTo>
                <a:cubicBezTo>
                  <a:pt x="53188" y="5686865"/>
                  <a:pt x="49116" y="5615845"/>
                  <a:pt x="62461" y="5602222"/>
                </a:cubicBezTo>
                <a:cubicBezTo>
                  <a:pt x="64066" y="5572067"/>
                  <a:pt x="49594" y="5555548"/>
                  <a:pt x="56185" y="5529979"/>
                </a:cubicBezTo>
                <a:lnTo>
                  <a:pt x="67961" y="5458854"/>
                </a:lnTo>
                <a:lnTo>
                  <a:pt x="110939" y="5353584"/>
                </a:lnTo>
                <a:cubicBezTo>
                  <a:pt x="123070" y="5308303"/>
                  <a:pt x="110671" y="5307524"/>
                  <a:pt x="128276" y="5249764"/>
                </a:cubicBezTo>
                <a:cubicBezTo>
                  <a:pt x="137692" y="5218499"/>
                  <a:pt x="146153" y="5160067"/>
                  <a:pt x="156749" y="5116288"/>
                </a:cubicBezTo>
                <a:cubicBezTo>
                  <a:pt x="167347" y="5072508"/>
                  <a:pt x="184838" y="5010298"/>
                  <a:pt x="191855" y="4987089"/>
                </a:cubicBezTo>
                <a:lnTo>
                  <a:pt x="219824" y="4934095"/>
                </a:lnTo>
                <a:cubicBezTo>
                  <a:pt x="223315" y="4926170"/>
                  <a:pt x="231151" y="4920904"/>
                  <a:pt x="231137" y="4903120"/>
                </a:cubicBezTo>
                <a:lnTo>
                  <a:pt x="219738" y="4827391"/>
                </a:lnTo>
                <a:cubicBezTo>
                  <a:pt x="223928" y="4818620"/>
                  <a:pt x="227939" y="4809255"/>
                  <a:pt x="231597" y="4799440"/>
                </a:cubicBezTo>
                <a:lnTo>
                  <a:pt x="233480" y="4793512"/>
                </a:lnTo>
                <a:cubicBezTo>
                  <a:pt x="233423" y="4793432"/>
                  <a:pt x="233367" y="4793351"/>
                  <a:pt x="233310" y="4793271"/>
                </a:cubicBezTo>
                <a:cubicBezTo>
                  <a:pt x="233275" y="4791711"/>
                  <a:pt x="233728" y="4789662"/>
                  <a:pt x="234882" y="4786765"/>
                </a:cubicBezTo>
                <a:lnTo>
                  <a:pt x="236914" y="4782703"/>
                </a:lnTo>
                <a:lnTo>
                  <a:pt x="246329" y="4683644"/>
                </a:lnTo>
                <a:cubicBezTo>
                  <a:pt x="256294" y="4677568"/>
                  <a:pt x="256527" y="4667288"/>
                  <a:pt x="253823" y="4655204"/>
                </a:cubicBezTo>
                <a:cubicBezTo>
                  <a:pt x="259521" y="4631796"/>
                  <a:pt x="280440" y="4574275"/>
                  <a:pt x="280514" y="4543195"/>
                </a:cubicBezTo>
                <a:cubicBezTo>
                  <a:pt x="272112" y="4519880"/>
                  <a:pt x="251340" y="4505102"/>
                  <a:pt x="254268" y="4468722"/>
                </a:cubicBezTo>
                <a:cubicBezTo>
                  <a:pt x="266696" y="4435462"/>
                  <a:pt x="236001" y="4395418"/>
                  <a:pt x="252728" y="4353998"/>
                </a:cubicBezTo>
                <a:cubicBezTo>
                  <a:pt x="256750" y="4339008"/>
                  <a:pt x="256168" y="4294115"/>
                  <a:pt x="248123" y="4286542"/>
                </a:cubicBezTo>
                <a:cubicBezTo>
                  <a:pt x="246365" y="4277371"/>
                  <a:pt x="249194" y="4266107"/>
                  <a:pt x="240584" y="4262777"/>
                </a:cubicBezTo>
                <a:cubicBezTo>
                  <a:pt x="230221" y="4256829"/>
                  <a:pt x="246153" y="4222259"/>
                  <a:pt x="233949" y="4228340"/>
                </a:cubicBezTo>
                <a:cubicBezTo>
                  <a:pt x="244865" y="4203839"/>
                  <a:pt x="223150" y="4187902"/>
                  <a:pt x="217758" y="4169004"/>
                </a:cubicBezTo>
                <a:cubicBezTo>
                  <a:pt x="228596" y="4149446"/>
                  <a:pt x="206597" y="4129080"/>
                  <a:pt x="203797" y="4086781"/>
                </a:cubicBezTo>
                <a:cubicBezTo>
                  <a:pt x="216334" y="4065199"/>
                  <a:pt x="201740" y="4058317"/>
                  <a:pt x="218344" y="4018957"/>
                </a:cubicBezTo>
                <a:cubicBezTo>
                  <a:pt x="216630" y="4017979"/>
                  <a:pt x="215034" y="4016614"/>
                  <a:pt x="213609" y="4014902"/>
                </a:cubicBezTo>
                <a:cubicBezTo>
                  <a:pt x="205325" y="4004955"/>
                  <a:pt x="204424" y="3985729"/>
                  <a:pt x="211594" y="3971964"/>
                </a:cubicBezTo>
                <a:cubicBezTo>
                  <a:pt x="233561" y="3910433"/>
                  <a:pt x="230991" y="3860613"/>
                  <a:pt x="234357" y="3812226"/>
                </a:cubicBezTo>
                <a:cubicBezTo>
                  <a:pt x="235501" y="3758242"/>
                  <a:pt x="209185" y="3801364"/>
                  <a:pt x="229596" y="3728573"/>
                </a:cubicBezTo>
                <a:cubicBezTo>
                  <a:pt x="219804" y="3724174"/>
                  <a:pt x="219047" y="3715890"/>
                  <a:pt x="223099" y="3700384"/>
                </a:cubicBezTo>
                <a:cubicBezTo>
                  <a:pt x="222942" y="3674360"/>
                  <a:pt x="199034" y="3683312"/>
                  <a:pt x="212511" y="3653063"/>
                </a:cubicBezTo>
                <a:cubicBezTo>
                  <a:pt x="207582" y="3623616"/>
                  <a:pt x="199349" y="3555881"/>
                  <a:pt x="193522" y="3523704"/>
                </a:cubicBezTo>
                <a:cubicBezTo>
                  <a:pt x="199728" y="3495169"/>
                  <a:pt x="185963" y="3494025"/>
                  <a:pt x="177551" y="3460001"/>
                </a:cubicBezTo>
                <a:cubicBezTo>
                  <a:pt x="184399" y="3442692"/>
                  <a:pt x="180138" y="3431687"/>
                  <a:pt x="172293" y="3422022"/>
                </a:cubicBezTo>
                <a:cubicBezTo>
                  <a:pt x="172567" y="3386386"/>
                  <a:pt x="159982" y="3357707"/>
                  <a:pt x="153640" y="3319632"/>
                </a:cubicBezTo>
                <a:cubicBezTo>
                  <a:pt x="117352" y="3267571"/>
                  <a:pt x="111308" y="3199530"/>
                  <a:pt x="102580" y="3174350"/>
                </a:cubicBezTo>
                <a:lnTo>
                  <a:pt x="101281" y="3168555"/>
                </a:lnTo>
                <a:cubicBezTo>
                  <a:pt x="101655" y="3163067"/>
                  <a:pt x="102030" y="3157580"/>
                  <a:pt x="102403" y="3152092"/>
                </a:cubicBezTo>
                <a:lnTo>
                  <a:pt x="103597" y="3145797"/>
                </a:lnTo>
                <a:cubicBezTo>
                  <a:pt x="104132" y="3141497"/>
                  <a:pt x="104119" y="3138691"/>
                  <a:pt x="103701" y="3136806"/>
                </a:cubicBezTo>
                <a:lnTo>
                  <a:pt x="108221" y="3088993"/>
                </a:lnTo>
                <a:cubicBezTo>
                  <a:pt x="109464" y="3064872"/>
                  <a:pt x="113188" y="3030250"/>
                  <a:pt x="111158" y="2992081"/>
                </a:cubicBezTo>
                <a:cubicBezTo>
                  <a:pt x="109031" y="2944441"/>
                  <a:pt x="104226" y="2942439"/>
                  <a:pt x="105565" y="2902844"/>
                </a:cubicBezTo>
                <a:cubicBezTo>
                  <a:pt x="107874" y="2897323"/>
                  <a:pt x="101362" y="2801618"/>
                  <a:pt x="105102" y="2797375"/>
                </a:cubicBezTo>
                <a:cubicBezTo>
                  <a:pt x="86174" y="2744941"/>
                  <a:pt x="109804" y="2750735"/>
                  <a:pt x="107241" y="2691357"/>
                </a:cubicBezTo>
                <a:cubicBezTo>
                  <a:pt x="107811" y="2665349"/>
                  <a:pt x="115946" y="2561129"/>
                  <a:pt x="145888" y="2542201"/>
                </a:cubicBezTo>
                <a:cubicBezTo>
                  <a:pt x="170455" y="2427400"/>
                  <a:pt x="123634" y="2367849"/>
                  <a:pt x="136292" y="2250554"/>
                </a:cubicBezTo>
                <a:cubicBezTo>
                  <a:pt x="110877" y="2215639"/>
                  <a:pt x="134601" y="2180816"/>
                  <a:pt x="130310" y="2141581"/>
                </a:cubicBezTo>
                <a:cubicBezTo>
                  <a:pt x="154051" y="2149219"/>
                  <a:pt x="117587" y="2094975"/>
                  <a:pt x="144587" y="2089095"/>
                </a:cubicBezTo>
                <a:cubicBezTo>
                  <a:pt x="142952" y="2082142"/>
                  <a:pt x="140513" y="2075590"/>
                  <a:pt x="137867" y="2069059"/>
                </a:cubicBezTo>
                <a:lnTo>
                  <a:pt x="136492" y="2065634"/>
                </a:lnTo>
                <a:cubicBezTo>
                  <a:pt x="136216" y="2060851"/>
                  <a:pt x="135939" y="2056067"/>
                  <a:pt x="135663" y="2051284"/>
                </a:cubicBezTo>
                <a:lnTo>
                  <a:pt x="124268" y="1960184"/>
                </a:lnTo>
                <a:cubicBezTo>
                  <a:pt x="138968" y="1926370"/>
                  <a:pt x="111716" y="1914873"/>
                  <a:pt x="131257" y="1873060"/>
                </a:cubicBezTo>
                <a:cubicBezTo>
                  <a:pt x="136329" y="1857442"/>
                  <a:pt x="139083" y="1807624"/>
                  <a:pt x="131724" y="1797311"/>
                </a:cubicBezTo>
                <a:cubicBezTo>
                  <a:pt x="130673" y="1786740"/>
                  <a:pt x="134293" y="1774954"/>
                  <a:pt x="126063" y="1769201"/>
                </a:cubicBezTo>
                <a:cubicBezTo>
                  <a:pt x="116300" y="1760126"/>
                  <a:pt x="134551" y="1725705"/>
                  <a:pt x="122085" y="1729500"/>
                </a:cubicBezTo>
                <a:cubicBezTo>
                  <a:pt x="134648" y="1705012"/>
                  <a:pt x="114449" y="1682158"/>
                  <a:pt x="110543" y="1659949"/>
                </a:cubicBezTo>
                <a:cubicBezTo>
                  <a:pt x="122664" y="1640913"/>
                  <a:pt x="102513" y="1613087"/>
                  <a:pt x="102892" y="1565607"/>
                </a:cubicBezTo>
                <a:cubicBezTo>
                  <a:pt x="116835" y="1544742"/>
                  <a:pt x="102976" y="1533616"/>
                  <a:pt x="122245" y="1494057"/>
                </a:cubicBezTo>
                <a:cubicBezTo>
                  <a:pt x="120629" y="1492563"/>
                  <a:pt x="119160" y="1490668"/>
                  <a:pt x="117883" y="1488429"/>
                </a:cubicBezTo>
                <a:cubicBezTo>
                  <a:pt x="110465" y="1475431"/>
                  <a:pt x="111002" y="1453942"/>
                  <a:pt x="119083" y="1440433"/>
                </a:cubicBezTo>
                <a:cubicBezTo>
                  <a:pt x="145274" y="1377630"/>
                  <a:pt x="146438" y="1321884"/>
                  <a:pt x="153340" y="1269148"/>
                </a:cubicBezTo>
                <a:cubicBezTo>
                  <a:pt x="158467" y="1209690"/>
                  <a:pt x="129360" y="1251077"/>
                  <a:pt x="154855" y="1175439"/>
                </a:cubicBezTo>
                <a:cubicBezTo>
                  <a:pt x="145538" y="1168218"/>
                  <a:pt x="145408" y="1158868"/>
                  <a:pt x="150548" y="1142685"/>
                </a:cubicBezTo>
                <a:cubicBezTo>
                  <a:pt x="152321" y="1113850"/>
                  <a:pt x="128121" y="1118007"/>
                  <a:pt x="143630" y="1087778"/>
                </a:cubicBezTo>
                <a:cubicBezTo>
                  <a:pt x="139451" y="1064261"/>
                  <a:pt x="125971" y="1018012"/>
                  <a:pt x="125476" y="1001580"/>
                </a:cubicBezTo>
                <a:cubicBezTo>
                  <a:pt x="123958" y="976962"/>
                  <a:pt x="134851" y="962709"/>
                  <a:pt x="134526" y="940069"/>
                </a:cubicBezTo>
                <a:cubicBezTo>
                  <a:pt x="142751" y="909988"/>
                  <a:pt x="129284" y="905409"/>
                  <a:pt x="123523" y="865739"/>
                </a:cubicBezTo>
                <a:cubicBezTo>
                  <a:pt x="131549" y="848234"/>
                  <a:pt x="128173" y="835030"/>
                  <a:pt x="121164" y="822450"/>
                </a:cubicBezTo>
                <a:cubicBezTo>
                  <a:pt x="124077" y="783082"/>
                  <a:pt x="113811" y="748321"/>
                  <a:pt x="110389" y="704665"/>
                </a:cubicBezTo>
                <a:cubicBezTo>
                  <a:pt x="120144" y="656264"/>
                  <a:pt x="99869" y="633697"/>
                  <a:pt x="96299" y="587032"/>
                </a:cubicBezTo>
                <a:cubicBezTo>
                  <a:pt x="87861" y="539988"/>
                  <a:pt x="66571" y="452493"/>
                  <a:pt x="59759" y="422399"/>
                </a:cubicBezTo>
                <a:cubicBezTo>
                  <a:pt x="62865" y="416491"/>
                  <a:pt x="59682" y="404768"/>
                  <a:pt x="55429" y="406467"/>
                </a:cubicBezTo>
                <a:cubicBezTo>
                  <a:pt x="56742" y="400038"/>
                  <a:pt x="64884" y="384166"/>
                  <a:pt x="58062" y="383409"/>
                </a:cubicBezTo>
                <a:cubicBezTo>
                  <a:pt x="57210" y="351894"/>
                  <a:pt x="61145" y="320031"/>
                  <a:pt x="69487" y="290892"/>
                </a:cubicBezTo>
                <a:cubicBezTo>
                  <a:pt x="57686" y="231306"/>
                  <a:pt x="89539" y="260845"/>
                  <a:pt x="86198" y="217175"/>
                </a:cubicBezTo>
                <a:cubicBezTo>
                  <a:pt x="72715" y="183379"/>
                  <a:pt x="83646" y="168958"/>
                  <a:pt x="74643" y="129155"/>
                </a:cubicBezTo>
                <a:cubicBezTo>
                  <a:pt x="96697" y="112411"/>
                  <a:pt x="72236" y="90977"/>
                  <a:pt x="78417" y="74202"/>
                </a:cubicBezTo>
                <a:cubicBezTo>
                  <a:pt x="59029" y="57686"/>
                  <a:pt x="81827" y="29115"/>
                  <a:pt x="94183" y="468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8480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68108-1F64-45DC-83B0-CA8E8101E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351" y="370073"/>
            <a:ext cx="10515600" cy="856299"/>
          </a:xfrm>
        </p:spPr>
        <p:txBody>
          <a:bodyPr/>
          <a:lstStyle/>
          <a:p>
            <a:r>
              <a:rPr lang="en-US" dirty="0"/>
              <a:t>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1CAD5-3D47-4D22-8BBB-83BF1790D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6373"/>
            <a:ext cx="10515600" cy="4615030"/>
          </a:xfrm>
        </p:spPr>
        <p:txBody>
          <a:bodyPr>
            <a:normAutofit fontScale="62500" lnSpcReduction="20000"/>
          </a:bodyPr>
          <a:lstStyle/>
          <a:p>
            <a:pPr fontAlgn="base"/>
            <a:r>
              <a:rPr lang="en-US" dirty="0"/>
              <a:t>All images licensed from iStock, </a:t>
            </a:r>
            <a:r>
              <a:rPr lang="en-US" dirty="0" err="1"/>
              <a:t>ThinkStock</a:t>
            </a:r>
            <a:r>
              <a:rPr lang="en-US" dirty="0"/>
              <a:t>, or Getty images unless otherwise noted. </a:t>
            </a:r>
          </a:p>
          <a:p>
            <a:pPr fontAlgn="base"/>
            <a:r>
              <a:rPr lang="en-US" dirty="0"/>
              <a:t>Slide 1: ​​By Bureau of Engraving and Printing. Designed by Melbourne Brindle. - U.S. Postal Service; National Postal Museum: World Peace Through Law Issue, Public Domain, https://commons.wikimedia.org/w/index.php?curid=46998048 </a:t>
            </a:r>
          </a:p>
          <a:p>
            <a:pPr fontAlgn="base"/>
            <a:r>
              <a:rPr lang="en-US" dirty="0"/>
              <a:t>Slide 2: By Themis-</a:t>
            </a:r>
            <a:r>
              <a:rPr lang="en-US" dirty="0" err="1"/>
              <a:t>jp</a:t>
            </a:r>
            <a:r>
              <a:rPr lang="en-US" dirty="0"/>
              <a:t> - </a:t>
            </a:r>
            <a:r>
              <a:rPr lang="en-US" dirty="0" err="1"/>
              <a:t>撮影者自身</a:t>
            </a:r>
            <a:r>
              <a:rPr lang="en-US" dirty="0"/>
              <a:t>, Public Domain, https://commons.wikimedia.org/w/index.php?curid=6429164 </a:t>
            </a:r>
          </a:p>
          <a:p>
            <a:pPr fontAlgn="base"/>
            <a:r>
              <a:rPr lang="en-US" dirty="0"/>
              <a:t>Slide 3: </a:t>
            </a:r>
            <a:r>
              <a:rPr lang="fr-FR" dirty="0"/>
              <a:t>Public Domain, https://commons.wikimedia.org/w/index.php?curid=626082</a:t>
            </a:r>
          </a:p>
          <a:p>
            <a:pPr fontAlgn="base"/>
            <a:r>
              <a:rPr lang="fr-FR" dirty="0"/>
              <a:t> Slide 9: </a:t>
            </a:r>
            <a:r>
              <a:rPr lang="en-US" dirty="0"/>
              <a:t>By Friedrich Thiersch - https://hiddencause.wordpress.com/acropolis-of-pergamon/, Public Domain, https://commons.wikimedia.org/w/index.php?curid=55540292 </a:t>
            </a:r>
          </a:p>
          <a:p>
            <a:pPr fontAlgn="base"/>
            <a:r>
              <a:rPr lang="en-US" dirty="0"/>
              <a:t>Slide 10: By Giovanni </a:t>
            </a:r>
            <a:r>
              <a:rPr lang="en-US" dirty="0" err="1"/>
              <a:t>Pauolo</a:t>
            </a:r>
            <a:r>
              <a:rPr lang="en-US" dirty="0"/>
              <a:t> Panini (1691 - 1765) (Italian)Details of artist on Google Art Project - 5QFDjeR4Hr6k-A at Google Cultural Institute maximum zoom level, Public Domain, https://commons.wikimedia.org/w/index.php?curid=21880636</a:t>
            </a:r>
          </a:p>
          <a:p>
            <a:pPr fontAlgn="base"/>
            <a:r>
              <a:rPr lang="en-US" dirty="0"/>
              <a:t>Slide 11 (Justinian): By </a:t>
            </a:r>
            <a:r>
              <a:rPr lang="en-US" dirty="0" err="1"/>
              <a:t>Aleksei</a:t>
            </a:r>
            <a:r>
              <a:rPr lang="en-US" dirty="0"/>
              <a:t> </a:t>
            </a:r>
            <a:r>
              <a:rPr lang="en-US" dirty="0" err="1"/>
              <a:t>Aleksandrovich</a:t>
            </a:r>
            <a:r>
              <a:rPr lang="en-US" dirty="0"/>
              <a:t> </a:t>
            </a:r>
            <a:r>
              <a:rPr lang="en-US" dirty="0" err="1"/>
              <a:t>Radakov</a:t>
            </a:r>
            <a:r>
              <a:rPr lang="en-US" dirty="0"/>
              <a:t> - Scanned from: (in Russian) (2004) </a:t>
            </a:r>
            <a:r>
              <a:rPr lang="az-Cyrl-AZ" dirty="0"/>
              <a:t>Всеобщая история, обработанная «Сатириконом», </a:t>
            </a:r>
            <a:r>
              <a:rPr lang="en-US" dirty="0"/>
              <a:t>Moscow: </a:t>
            </a:r>
            <a:r>
              <a:rPr lang="az-Cyrl-AZ" dirty="0"/>
              <a:t>Айрис Пресс, </a:t>
            </a:r>
            <a:r>
              <a:rPr lang="en-US" dirty="0"/>
              <a:t>p. 93 ISBN: 5-8112-0905-3., Public Domain, https://commons.wikimedia.org/w/index.php?curid=27624452</a:t>
            </a:r>
          </a:p>
          <a:p>
            <a:pPr fontAlgn="base"/>
            <a:r>
              <a:rPr lang="en-US" dirty="0"/>
              <a:t>Slide 11 (Code </a:t>
            </a:r>
            <a:r>
              <a:rPr lang="en-US"/>
              <a:t>of Hammurabi): </a:t>
            </a:r>
            <a:r>
              <a:rPr lang="en-US" dirty="0"/>
              <a:t>By Robert Francis Harper - https://www.flickr.com/photos/understandsnap/6401958367/, Public Domain, https://commons.wikimedia.org/w/index.php?curid=44514122 </a:t>
            </a:r>
          </a:p>
          <a:p>
            <a:pPr fontAlgn="base"/>
            <a:endParaRPr lang="en-US" dirty="0"/>
          </a:p>
          <a:p>
            <a:pPr fontAlgn="base"/>
            <a:endParaRPr lang="en-US" dirty="0"/>
          </a:p>
          <a:p>
            <a:pPr fontAlgn="base"/>
            <a:endParaRPr lang="en-US" dirty="0"/>
          </a:p>
          <a:p>
            <a:pPr fontAlgn="base"/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5B4A31-8051-49A5-ADD5-1AEA7597A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56740" y="6356349"/>
            <a:ext cx="4868732" cy="365125"/>
          </a:xfrm>
        </p:spPr>
        <p:txBody>
          <a:bodyPr/>
          <a:lstStyle/>
          <a:p>
            <a:r>
              <a:rPr lang="en-US" dirty="0"/>
              <a:t>Copyright © CPALMS / Florida State University –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3A9F63-2DCD-4EF3-89BC-0604798A9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63" y="6285906"/>
            <a:ext cx="3798137" cy="5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53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9B848-B108-4AE1-A0BA-4A3741439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en-US"/>
              <a:t>Rule of Law: What is it?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D8B9F-D3E7-48B0-A8A7-47805C93365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65431" y="2438400"/>
            <a:ext cx="6586489" cy="4259575"/>
          </a:xfrm>
        </p:spPr>
        <p:txBody>
          <a:bodyPr>
            <a:normAutofit/>
          </a:bodyPr>
          <a:lstStyle/>
          <a:p>
            <a:r>
              <a:rPr lang="en-US" sz="2400" dirty="0"/>
              <a:t>The rule of law is a principle that means no one is above the law.</a:t>
            </a:r>
          </a:p>
          <a:p>
            <a:pPr lvl="1"/>
            <a:r>
              <a:rPr lang="en-US" dirty="0"/>
              <a:t>Can be traced back to ancient civilizations </a:t>
            </a:r>
          </a:p>
          <a:p>
            <a:r>
              <a:rPr lang="en-US" sz="2400" dirty="0"/>
              <a:t>In the United States today </a:t>
            </a:r>
          </a:p>
          <a:p>
            <a:pPr lvl="1"/>
            <a:r>
              <a:rPr lang="en-US" dirty="0"/>
              <a:t>Principle that all people and organizations are held accountable to the same set of laws</a:t>
            </a:r>
          </a:p>
          <a:p>
            <a:r>
              <a:rPr lang="en-US" sz="2400" dirty="0"/>
              <a:t>By agreeing to follow the rule of law</a:t>
            </a:r>
          </a:p>
          <a:p>
            <a:pPr lvl="1"/>
            <a:r>
              <a:rPr lang="en-US" dirty="0"/>
              <a:t>Prevent abuses of power by leaders who might act as if they are above the law</a:t>
            </a:r>
          </a:p>
          <a:p>
            <a:pPr lvl="1"/>
            <a:r>
              <a:rPr lang="en-US" dirty="0"/>
              <a:t>Encourage community responsibility to respect and follow laws</a:t>
            </a:r>
          </a:p>
          <a:p>
            <a:endParaRPr lang="en-US" sz="2000" dirty="0"/>
          </a:p>
        </p:txBody>
      </p:sp>
      <p:pic>
        <p:nvPicPr>
          <p:cNvPr id="4" name="Picture 3" descr="Statue of Lady Justice ">
            <a:extLst>
              <a:ext uri="{FF2B5EF4-FFF2-40B4-BE49-F238E27FC236}">
                <a16:creationId xmlns:a16="http://schemas.microsoft.com/office/drawing/2014/main" id="{AB530AC1-436A-4FB8-B46F-320B5A0991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78" r="6498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7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8A69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312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9E3A6-ECC9-468E-83C5-55A07C4D2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4944152" cy="162232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Five Principles of the Rule of Law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6E1FF-ADE6-47AD-81E0-726DDFDD4C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8930" y="2438400"/>
            <a:ext cx="4944151" cy="3785419"/>
          </a:xfrm>
        </p:spPr>
        <p:txBody>
          <a:bodyPr vert="horz" lIns="91440" tIns="45720" rIns="91440" bIns="45720" rtlCol="0">
            <a:normAutofit/>
          </a:bodyPr>
          <a:lstStyle/>
          <a:p>
            <a:pPr marL="742950" indent="-457200">
              <a:buFont typeface="+mj-lt"/>
              <a:buAutoNum type="arabicPeriod"/>
            </a:pPr>
            <a:r>
              <a:rPr lang="en-US" dirty="0"/>
              <a:t>Accountability before the law</a:t>
            </a:r>
          </a:p>
          <a:p>
            <a:pPr marL="742950" indent="-457200">
              <a:buFont typeface="+mj-lt"/>
              <a:buAutoNum type="arabicPeriod"/>
            </a:pPr>
            <a:r>
              <a:rPr lang="en-US" dirty="0"/>
              <a:t>Due process of the law</a:t>
            </a:r>
          </a:p>
          <a:p>
            <a:pPr marL="742950" indent="-457200">
              <a:buFont typeface="+mj-lt"/>
              <a:buAutoNum type="arabicPeriod"/>
            </a:pPr>
            <a:r>
              <a:rPr lang="en-US" dirty="0"/>
              <a:t>Consistent application</a:t>
            </a:r>
          </a:p>
          <a:p>
            <a:pPr marL="742950" indent="-457200">
              <a:buFont typeface="+mj-lt"/>
              <a:buAutoNum type="arabicPeriod"/>
            </a:pPr>
            <a:r>
              <a:rPr lang="en-US" dirty="0"/>
              <a:t>Enforcement of the law</a:t>
            </a:r>
          </a:p>
          <a:p>
            <a:pPr marL="742950" indent="-457200">
              <a:buFont typeface="+mj-lt"/>
              <a:buAutoNum type="arabicPeriod"/>
            </a:pPr>
            <a:r>
              <a:rPr lang="en-US" dirty="0"/>
              <a:t>Transparency of legal institutions</a:t>
            </a:r>
          </a:p>
          <a:p>
            <a:endParaRPr lang="en-US" sz="2400" dirty="0"/>
          </a:p>
          <a:p>
            <a:pPr marL="457200" lvl="1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6F7435D-E3DB-47B1-BA61-B00ACC83A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950" y="0"/>
            <a:ext cx="609905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9">
            <a:extLst>
              <a:ext uri="{FF2B5EF4-FFF2-40B4-BE49-F238E27FC236}">
                <a16:creationId xmlns:a16="http://schemas.microsoft.com/office/drawing/2014/main" id="{F263A0B5-F8C4-4116-809F-78A768EA7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77582" y="557784"/>
            <a:ext cx="513020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Scales">
            <a:extLst>
              <a:ext uri="{FF2B5EF4-FFF2-40B4-BE49-F238E27FC236}">
                <a16:creationId xmlns:a16="http://schemas.microsoft.com/office/drawing/2014/main" id="{1E8A1ACA-21B1-4427-9410-5118697F5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155" y="833418"/>
            <a:ext cx="4448638" cy="518791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3623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BEF4656-0683-4420-BED2-A1C88CED7D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40C6DFE-A65D-4403-B6BC-B3955D185A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1570451-0F79-49FA-9006-DDA34158AF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73ED4693-3203-430A-B494-E5572D882B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92C81946-966A-4F98-B6D5-39416D8569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CFF22F7A-2A49-4D98-8016-E3ADF34E9B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5E47559A-3055-4BF1-A481-FF0888273B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7FC3188E-62A8-41B8-A8E7-7343971006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AACB5179-11E1-483B-9F71-605DFF0DF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08077595-049F-4D02-BE55-694962FBD3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0BD6263D-1C03-40DF-9628-88542C63BC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7D5A3CBA-EC92-49C5-BA5D-14C628D55D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680A3DC5-4E47-4F87-9328-A7B07168B1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8B207045-4F4A-4CF9-BD4B-F82BE21BEE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D1A09BB2-6A65-49E5-B6DA-86330A7E68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AA0550FC-A296-4ED3-8025-0857A9AD16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94BB60CD-EF3A-436F-93A3-45DE0D1D8A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AB302E06-FB93-40A4-9442-A22CAACB96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rgbClr val="FFFFFF">
                  <a:alpha val="35000"/>
                </a:srgb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37294D15-9328-422C-A53D-A3FE7C3942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C225D3FA-9D52-4638-8B28-75FA605A42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id="{9EE46D05-61E5-4A82-BDF8-2CB05405C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3CC2F79D-17F2-44CB-93AF-FF6E1E184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id="{75C66F41-CC84-445A-A14E-69FB88ABC6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C4CCB850-8E75-43A0-AE24-BEE25764B1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578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2AC4E59-F056-C385-B84B-E3C993CCA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960120"/>
            <a:ext cx="3986784" cy="4169664"/>
          </a:xfrm>
        </p:spPr>
        <p:txBody>
          <a:bodyPr>
            <a:normAutofit/>
          </a:bodyPr>
          <a:lstStyle/>
          <a:p>
            <a:r>
              <a:rPr lang="en-US" sz="5000"/>
              <a:t>Principle #1: Accountability Before the Law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00795EF-786E-1BFD-0D5A-C3B483EC0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640" y="960120"/>
            <a:ext cx="6281928" cy="4169664"/>
          </a:xfrm>
        </p:spPr>
        <p:txBody>
          <a:bodyPr anchor="ctr">
            <a:normAutofit/>
          </a:bodyPr>
          <a:lstStyle/>
          <a:p>
            <a:r>
              <a:rPr lang="en-US" sz="2400" dirty="0"/>
              <a:t>ALL people are responsible for their actions</a:t>
            </a:r>
          </a:p>
          <a:p>
            <a:pPr lvl="1"/>
            <a:r>
              <a:rPr lang="en-US" dirty="0"/>
              <a:t>Citizens and non-citizens</a:t>
            </a:r>
          </a:p>
          <a:p>
            <a:r>
              <a:rPr lang="en-US" sz="2400" dirty="0"/>
              <a:t>No one can break the law without consequences</a:t>
            </a:r>
          </a:p>
          <a:p>
            <a:pPr lvl="1"/>
            <a:r>
              <a:rPr lang="en-US" dirty="0"/>
              <a:t>Not even law enforcement or government officials</a:t>
            </a:r>
          </a:p>
          <a:p>
            <a:pPr lvl="1"/>
            <a:r>
              <a:rPr lang="en-US" sz="2400" dirty="0"/>
              <a:t>Constitution allows for </a:t>
            </a:r>
            <a:r>
              <a:rPr lang="en-US" sz="2400" b="1" dirty="0"/>
              <a:t>impeachment</a:t>
            </a:r>
            <a:r>
              <a:rPr lang="en-US" sz="2400" b="1" i="1" dirty="0"/>
              <a:t> </a:t>
            </a:r>
            <a:r>
              <a:rPr lang="en-US" sz="2400" dirty="0"/>
              <a:t>of some government officials if they do break the law in the conduct of their duties</a:t>
            </a:r>
          </a:p>
        </p:txBody>
      </p:sp>
    </p:spTree>
    <p:extLst>
      <p:ext uri="{BB962C8B-B14F-4D97-AF65-F5344CB8AC3E}">
        <p14:creationId xmlns:p14="http://schemas.microsoft.com/office/powerpoint/2010/main" val="240983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DF50B-615B-2F32-47C9-DA3DE3C70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en-US" sz="4100"/>
              <a:t>Principle #2: Due Process of the Law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A2861-541C-284B-E090-390998330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/>
          </a:bodyPr>
          <a:lstStyle/>
          <a:p>
            <a:r>
              <a:rPr lang="en-US" dirty="0"/>
              <a:t>Consistent set of legal procedural rights based on established rules</a:t>
            </a:r>
          </a:p>
          <a:p>
            <a:r>
              <a:rPr lang="en-US" dirty="0"/>
              <a:t>Makes the law “fair” for everyone</a:t>
            </a:r>
          </a:p>
          <a:p>
            <a:r>
              <a:rPr lang="en-US" i="1" dirty="0"/>
              <a:t>Miranda v. Arizona</a:t>
            </a:r>
          </a:p>
          <a:p>
            <a:r>
              <a:rPr lang="en-US" dirty="0"/>
              <a:t>Suspects held long-term must be told charges and be shown evidence</a:t>
            </a:r>
          </a:p>
          <a:p>
            <a:endParaRPr lang="en-US" sz="2000" dirty="0"/>
          </a:p>
        </p:txBody>
      </p:sp>
      <p:pic>
        <p:nvPicPr>
          <p:cNvPr id="5" name="Picture 4" descr="A vintage weighing scales">
            <a:extLst>
              <a:ext uri="{FF2B5EF4-FFF2-40B4-BE49-F238E27FC236}">
                <a16:creationId xmlns:a16="http://schemas.microsoft.com/office/drawing/2014/main" id="{636E5222-7B10-6323-AED6-2B1710CD28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" b="1372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95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BEF4656-0683-4420-BED2-A1C88CED7D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40C6DFE-A65D-4403-B6BC-B3955D185A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1570451-0F79-49FA-9006-DDA34158AF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73ED4693-3203-430A-B494-E5572D882B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92C81946-966A-4F98-B6D5-39416D8569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CFF22F7A-2A49-4D98-8016-E3ADF34E9B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5E47559A-3055-4BF1-A481-FF0888273B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7FC3188E-62A8-41B8-A8E7-7343971006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AACB5179-11E1-483B-9F71-605DFF0DF0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08077595-049F-4D02-BE55-694962FBD3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0BD6263D-1C03-40DF-9628-88542C63BC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7D5A3CBA-EC92-49C5-BA5D-14C628D55D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680A3DC5-4E47-4F87-9328-A7B07168B1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8B207045-4F4A-4CF9-BD4B-F82BE21BEE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D1A09BB2-6A65-49E5-B6DA-86330A7E68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AA0550FC-A296-4ED3-8025-0857A9AD16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94BB60CD-EF3A-436F-93A3-45DE0D1D8A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AB302E06-FB93-40A4-9442-A22CAACB96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rgbClr val="FFFFFF">
                  <a:alpha val="35000"/>
                </a:srgb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37294D15-9328-422C-A53D-A3FE7C3942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C225D3FA-9D52-4638-8B28-75FA605A42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9EE46D05-61E5-4A82-BDF8-2CB05405C7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3CC2F79D-17F2-44CB-93AF-FF6E1E184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75C66F41-CC84-445A-A14E-69FB88ABC6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rgbClr val="FFFFFF">
                  <a:alpha val="35000"/>
                </a:srgb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C4CCB850-8E75-43A0-AE24-BEE25764B1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578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039734-FA22-ACD5-6418-A1C7C23B4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960120"/>
            <a:ext cx="3986784" cy="4169664"/>
          </a:xfrm>
        </p:spPr>
        <p:txBody>
          <a:bodyPr>
            <a:normAutofit/>
          </a:bodyPr>
          <a:lstStyle/>
          <a:p>
            <a:r>
              <a:rPr lang="en-US" sz="5400" dirty="0"/>
              <a:t>Principle #3: Consistent Application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C2A210-B4F4-15EE-66C1-B264CE7B2E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640" y="960120"/>
            <a:ext cx="6281928" cy="4169664"/>
          </a:xfrm>
        </p:spPr>
        <p:txBody>
          <a:bodyPr anchor="ctr">
            <a:normAutofit/>
          </a:bodyPr>
          <a:lstStyle/>
          <a:p>
            <a:r>
              <a:rPr lang="en-US" sz="3200" dirty="0"/>
              <a:t>Everyone should be treated the same by the legal system</a:t>
            </a:r>
          </a:p>
          <a:p>
            <a:pPr lvl="1"/>
            <a:r>
              <a:rPr lang="en-US" sz="2800" dirty="0"/>
              <a:t>Rich or poor</a:t>
            </a:r>
          </a:p>
          <a:p>
            <a:r>
              <a:rPr lang="en-US" sz="3200" dirty="0"/>
              <a:t>All suspects are entitled to legal representation, even if they cannot afford it</a:t>
            </a:r>
          </a:p>
        </p:txBody>
      </p:sp>
    </p:spTree>
    <p:extLst>
      <p:ext uri="{BB962C8B-B14F-4D97-AF65-F5344CB8AC3E}">
        <p14:creationId xmlns:p14="http://schemas.microsoft.com/office/powerpoint/2010/main" val="178336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6" name="Picture 5" descr="Policewoman smiling in front of policecar">
            <a:extLst>
              <a:ext uri="{FF2B5EF4-FFF2-40B4-BE49-F238E27FC236}">
                <a16:creationId xmlns:a16="http://schemas.microsoft.com/office/drawing/2014/main" id="{044013A9-35C8-FD3A-9C73-7E95CF06B6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84" r="-1" b="-1"/>
          <a:stretch/>
        </p:blipFill>
        <p:spPr>
          <a:xfrm>
            <a:off x="20" y="10"/>
            <a:ext cx="9947062" cy="685799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9EC3F91-A75C-4F74-867E-E4C28C135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48226" y="0"/>
            <a:ext cx="5043774" cy="6858000"/>
          </a:xfrm>
          <a:custGeom>
            <a:avLst/>
            <a:gdLst>
              <a:gd name="connsiteX0" fmla="*/ 1648981 w 5043774"/>
              <a:gd name="connsiteY0" fmla="*/ 0 h 6858000"/>
              <a:gd name="connsiteX1" fmla="*/ 2759699 w 5043774"/>
              <a:gd name="connsiteY1" fmla="*/ 0 h 6858000"/>
              <a:gd name="connsiteX2" fmla="*/ 3379301 w 5043774"/>
              <a:gd name="connsiteY2" fmla="*/ 0 h 6858000"/>
              <a:gd name="connsiteX3" fmla="*/ 3552342 w 5043774"/>
              <a:gd name="connsiteY3" fmla="*/ 0 h 6858000"/>
              <a:gd name="connsiteX4" fmla="*/ 4617166 w 5043774"/>
              <a:gd name="connsiteY4" fmla="*/ 0 h 6858000"/>
              <a:gd name="connsiteX5" fmla="*/ 4786130 w 5043774"/>
              <a:gd name="connsiteY5" fmla="*/ 0 h 6858000"/>
              <a:gd name="connsiteX6" fmla="*/ 4980168 w 5043774"/>
              <a:gd name="connsiteY6" fmla="*/ 0 h 6858000"/>
              <a:gd name="connsiteX7" fmla="*/ 5043774 w 5043774"/>
              <a:gd name="connsiteY7" fmla="*/ 0 h 6858000"/>
              <a:gd name="connsiteX8" fmla="*/ 5043774 w 5043774"/>
              <a:gd name="connsiteY8" fmla="*/ 6858000 h 6858000"/>
              <a:gd name="connsiteX9" fmla="*/ 4980168 w 5043774"/>
              <a:gd name="connsiteY9" fmla="*/ 6858000 h 6858000"/>
              <a:gd name="connsiteX10" fmla="*/ 4786130 w 5043774"/>
              <a:gd name="connsiteY10" fmla="*/ 6858000 h 6858000"/>
              <a:gd name="connsiteX11" fmla="*/ 4617166 w 5043774"/>
              <a:gd name="connsiteY11" fmla="*/ 6858000 h 6858000"/>
              <a:gd name="connsiteX12" fmla="*/ 3552342 w 5043774"/>
              <a:gd name="connsiteY12" fmla="*/ 6858000 h 6858000"/>
              <a:gd name="connsiteX13" fmla="*/ 3379301 w 5043774"/>
              <a:gd name="connsiteY13" fmla="*/ 6858000 h 6858000"/>
              <a:gd name="connsiteX14" fmla="*/ 2759699 w 5043774"/>
              <a:gd name="connsiteY14" fmla="*/ 6858000 h 6858000"/>
              <a:gd name="connsiteX15" fmla="*/ 2542782 w 5043774"/>
              <a:gd name="connsiteY15" fmla="*/ 6858000 h 6858000"/>
              <a:gd name="connsiteX16" fmla="*/ 2429239 w 5043774"/>
              <a:gd name="connsiteY16" fmla="*/ 6780599 h 6858000"/>
              <a:gd name="connsiteX17" fmla="*/ 1904328 w 5043774"/>
              <a:gd name="connsiteY17" fmla="*/ 6374814 h 6858000"/>
              <a:gd name="connsiteX18" fmla="*/ 0 w 5043774"/>
              <a:gd name="connsiteY18" fmla="*/ 3621656 h 6858000"/>
              <a:gd name="connsiteX19" fmla="*/ 1626503 w 5043774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43774" h="6858000">
                <a:moveTo>
                  <a:pt x="1648981" y="0"/>
                </a:moveTo>
                <a:lnTo>
                  <a:pt x="2759699" y="0"/>
                </a:lnTo>
                <a:lnTo>
                  <a:pt x="3379301" y="0"/>
                </a:lnTo>
                <a:lnTo>
                  <a:pt x="3552342" y="0"/>
                </a:lnTo>
                <a:lnTo>
                  <a:pt x="4617166" y="0"/>
                </a:lnTo>
                <a:lnTo>
                  <a:pt x="4786130" y="0"/>
                </a:lnTo>
                <a:lnTo>
                  <a:pt x="4980168" y="0"/>
                </a:lnTo>
                <a:lnTo>
                  <a:pt x="5043774" y="0"/>
                </a:lnTo>
                <a:lnTo>
                  <a:pt x="5043774" y="6858000"/>
                </a:lnTo>
                <a:lnTo>
                  <a:pt x="4980168" y="6858000"/>
                </a:lnTo>
                <a:lnTo>
                  <a:pt x="4786130" y="6858000"/>
                </a:lnTo>
                <a:lnTo>
                  <a:pt x="4617166" y="6858000"/>
                </a:lnTo>
                <a:lnTo>
                  <a:pt x="3552342" y="6858000"/>
                </a:lnTo>
                <a:lnTo>
                  <a:pt x="3379301" y="6858000"/>
                </a:lnTo>
                <a:lnTo>
                  <a:pt x="2759699" y="6858000"/>
                </a:lnTo>
                <a:lnTo>
                  <a:pt x="2542782" y="6858000"/>
                </a:lnTo>
                <a:lnTo>
                  <a:pt x="2429239" y="6780599"/>
                </a:lnTo>
                <a:cubicBezTo>
                  <a:pt x="2252641" y="6653108"/>
                  <a:pt x="2079285" y="6515397"/>
                  <a:pt x="1904328" y="6374814"/>
                </a:cubicBezTo>
                <a:cubicBezTo>
                  <a:pt x="943579" y="5602839"/>
                  <a:pt x="0" y="4969131"/>
                  <a:pt x="0" y="3621656"/>
                </a:cubicBezTo>
                <a:cubicBezTo>
                  <a:pt x="0" y="2093192"/>
                  <a:pt x="582912" y="754641"/>
                  <a:pt x="1626503" y="14997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734189-2B56-5DF1-4DEF-9FB137280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0" y="894990"/>
            <a:ext cx="3633746" cy="1588422"/>
          </a:xfrm>
        </p:spPr>
        <p:txBody>
          <a:bodyPr anchor="b">
            <a:normAutofit/>
          </a:bodyPr>
          <a:lstStyle/>
          <a:p>
            <a:r>
              <a:rPr lang="en-US" sz="3600" dirty="0"/>
              <a:t>Principle #4: Enforcement of the Law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27A4B6-CCD3-4EB3-9050-D6F8EB2F5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19" y="2483412"/>
            <a:ext cx="3633747" cy="336946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dirty="0"/>
              <a:t>Governments have a duty to prevent crime and violence</a:t>
            </a:r>
          </a:p>
          <a:p>
            <a:r>
              <a:rPr lang="en-US" sz="3200" dirty="0">
                <a:ea typeface="Calibri"/>
                <a:cs typeface="Calibri"/>
              </a:rPr>
              <a:t>Governments have the responsibility to enforce the laws equally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7087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3BAF07C-C39E-42EB-BB22-8D46691D97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3061" cy="6858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8E9CF54-0466-4261-9E62-0249E60E1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33E32106-E8B1-4F76-9EE6-58537738A3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C32C2C46-A045-44FB-8A74-5EBD650C27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6A76F79C-6683-4940-BCF7-4BCCCEE406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FF4675A3-6D07-4B1F-9BFC-AEBEA1AD06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765E127A-B6B7-4B1D-B7BD-6C8C969D29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3BCA9D9E-C72C-4751-BFA9-10B85CACE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080C708C-69BF-441B-AB75-C98160ED06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3E79964E-F8F1-4763-8892-7BC3DAE306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FE09592A-FCC9-4AE5-BA0B-730C6F3BBE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96448994-820C-4BC1-ABF3-4579C6F99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9BB0D192-565A-42B9-B292-CC032D71A6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6D1CA09C-5F40-4E92-A7E9-D1FCEE512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379F5AA5-2E14-4880-A5A6-07AEF2AD8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EF14BD32-D239-4DA3-98B3-7752073657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CF07B250-E5E4-4624-9BD7-8D513A67B7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BCC5D120-7C8C-4290-865C-4EE6E4F245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C24688C6-CAE5-4EF2-B2BA-A138DA0A24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6BD31099-7C13-4901-A04F-632B1CD846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679F5FF7-82B2-4033-8FBE-63170C9378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B92311-CA42-F7AA-0F11-0FC53D23D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0" y="4563895"/>
            <a:ext cx="5109005" cy="1777829"/>
          </a:xfrm>
        </p:spPr>
        <p:txBody>
          <a:bodyPr>
            <a:normAutofit/>
          </a:bodyPr>
          <a:lstStyle/>
          <a:p>
            <a:pPr algn="r"/>
            <a:r>
              <a:rPr lang="en-US" sz="4000" dirty="0"/>
              <a:t>Principle #5: Transparency of Legal Institutions</a:t>
            </a:r>
          </a:p>
        </p:txBody>
      </p:sp>
      <p:pic>
        <p:nvPicPr>
          <p:cNvPr id="6" name="Picture 5" descr="Gavel resting on block">
            <a:extLst>
              <a:ext uri="{FF2B5EF4-FFF2-40B4-BE49-F238E27FC236}">
                <a16:creationId xmlns:a16="http://schemas.microsoft.com/office/drawing/2014/main" id="{F0196248-D670-23F6-51C5-945CDD9B2B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45" r="-3" b="-3"/>
          <a:stretch/>
        </p:blipFill>
        <p:spPr>
          <a:xfrm>
            <a:off x="20" y="10"/>
            <a:ext cx="5997616" cy="4306823"/>
          </a:xfrm>
          <a:custGeom>
            <a:avLst/>
            <a:gdLst/>
            <a:ahLst/>
            <a:cxnLst/>
            <a:rect l="l" t="t" r="r" b="b"/>
            <a:pathLst>
              <a:path w="5997636" h="4306833">
                <a:moveTo>
                  <a:pt x="0" y="0"/>
                </a:moveTo>
                <a:lnTo>
                  <a:pt x="5997636" y="0"/>
                </a:lnTo>
                <a:lnTo>
                  <a:pt x="5997636" y="4302053"/>
                </a:lnTo>
                <a:lnTo>
                  <a:pt x="5313331" y="4306748"/>
                </a:lnTo>
                <a:cubicBezTo>
                  <a:pt x="3800480" y="4309129"/>
                  <a:pt x="2093145" y="4262282"/>
                  <a:pt x="400746" y="4118385"/>
                </a:cubicBezTo>
                <a:lnTo>
                  <a:pt x="0" y="4081409"/>
                </a:lnTo>
                <a:lnTo>
                  <a:pt x="0" y="2982070"/>
                </a:lnTo>
                <a:lnTo>
                  <a:pt x="0" y="2789945"/>
                </a:lnTo>
                <a:close/>
              </a:path>
            </a:pathLst>
          </a:custGeom>
        </p:spPr>
      </p:pic>
      <p:pic>
        <p:nvPicPr>
          <p:cNvPr id="8" name="Picture 7" descr="Empty chairs in jury box">
            <a:extLst>
              <a:ext uri="{FF2B5EF4-FFF2-40B4-BE49-F238E27FC236}">
                <a16:creationId xmlns:a16="http://schemas.microsoft.com/office/drawing/2014/main" id="{E32C85EE-1FF9-E596-7B2E-4F4FC6371A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95" r="3413" b="-1"/>
          <a:stretch/>
        </p:blipFill>
        <p:spPr>
          <a:xfrm>
            <a:off x="6176435" y="10"/>
            <a:ext cx="6015565" cy="4299555"/>
          </a:xfrm>
          <a:custGeom>
            <a:avLst/>
            <a:gdLst/>
            <a:ahLst/>
            <a:cxnLst/>
            <a:rect l="l" t="t" r="r" b="b"/>
            <a:pathLst>
              <a:path w="6015565" h="4299565">
                <a:moveTo>
                  <a:pt x="0" y="0"/>
                </a:moveTo>
                <a:lnTo>
                  <a:pt x="6015565" y="0"/>
                </a:lnTo>
                <a:lnTo>
                  <a:pt x="6015565" y="2789945"/>
                </a:lnTo>
                <a:lnTo>
                  <a:pt x="6015565" y="2982070"/>
                </a:lnTo>
                <a:lnTo>
                  <a:pt x="6015565" y="3957888"/>
                </a:lnTo>
                <a:lnTo>
                  <a:pt x="5937368" y="3966171"/>
                </a:lnTo>
                <a:cubicBezTo>
                  <a:pt x="3963073" y="4164120"/>
                  <a:pt x="2060717" y="4257123"/>
                  <a:pt x="577162" y="4289728"/>
                </a:cubicBezTo>
                <a:lnTo>
                  <a:pt x="0" y="4299565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024C8-B353-6BEA-5F4F-A8597447B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1776" y="4571422"/>
            <a:ext cx="5208544" cy="2069407"/>
          </a:xfrm>
        </p:spPr>
        <p:txBody>
          <a:bodyPr anchor="ctr">
            <a:normAutofit/>
          </a:bodyPr>
          <a:lstStyle/>
          <a:p>
            <a:r>
              <a:rPr lang="en-US" sz="2400" dirty="0"/>
              <a:t>Trials take place in public</a:t>
            </a:r>
          </a:p>
          <a:p>
            <a:r>
              <a:rPr lang="en-US" sz="2400" dirty="0"/>
              <a:t>Evidence, process, and verdicts are public record</a:t>
            </a:r>
          </a:p>
          <a:p>
            <a:r>
              <a:rPr lang="en-US" sz="2400" dirty="0"/>
              <a:t>Citizens have a right to know what laws are</a:t>
            </a:r>
          </a:p>
        </p:txBody>
      </p:sp>
    </p:spTree>
    <p:extLst>
      <p:ext uri="{BB962C8B-B14F-4D97-AF65-F5344CB8AC3E}">
        <p14:creationId xmlns:p14="http://schemas.microsoft.com/office/powerpoint/2010/main" val="22329764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he Acropolis in Ancient Greece">
            <a:extLst>
              <a:ext uri="{FF2B5EF4-FFF2-40B4-BE49-F238E27FC236}">
                <a16:creationId xmlns:a16="http://schemas.microsoft.com/office/drawing/2014/main" id="{30D755A0-6A4B-4B27-9F2C-1DD66DDBB80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9091" t="8225" b="86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0141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B23488-90EF-48CC-9FAE-FDFEDD56C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5727" y="297256"/>
            <a:ext cx="4062643" cy="72247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Ancient Greece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EA7EC-B182-451D-8772-BE9358B7D5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75727" y="1203062"/>
            <a:ext cx="4062642" cy="395186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200" dirty="0"/>
              <a:t>The Rule of Law - origin: Ancient Greece </a:t>
            </a:r>
          </a:p>
          <a:p>
            <a:r>
              <a:rPr lang="en-US" sz="2200" dirty="0"/>
              <a:t>Greece offered philosophical ideas to the Founders</a:t>
            </a:r>
            <a:endParaRPr lang="en-US" sz="2200" dirty="0">
              <a:ea typeface="Calibri"/>
              <a:cs typeface="Calibri"/>
            </a:endParaRPr>
          </a:p>
          <a:p>
            <a:pPr lvl="1"/>
            <a:r>
              <a:rPr lang="en-US" sz="2200" dirty="0"/>
              <a:t>Self-government</a:t>
            </a:r>
            <a:endParaRPr lang="en-US" sz="2200" dirty="0">
              <a:ea typeface="Calibri"/>
              <a:cs typeface="Calibri"/>
            </a:endParaRPr>
          </a:p>
          <a:p>
            <a:pPr lvl="1"/>
            <a:r>
              <a:rPr lang="en-US" sz="2200" dirty="0"/>
              <a:t>Democratic system of government</a:t>
            </a:r>
          </a:p>
          <a:p>
            <a:pPr lvl="1"/>
            <a:r>
              <a:rPr lang="en-US" sz="2200" dirty="0"/>
              <a:t>Polis (city-states)</a:t>
            </a:r>
          </a:p>
          <a:p>
            <a:pPr lvl="1"/>
            <a:r>
              <a:rPr lang="en-US" sz="2200" dirty="0"/>
              <a:t>Constitution</a:t>
            </a:r>
          </a:p>
          <a:p>
            <a:pPr lvl="1"/>
            <a:r>
              <a:rPr lang="en-US" sz="2200" dirty="0"/>
              <a:t>Voting structure </a:t>
            </a:r>
          </a:p>
          <a:p>
            <a:pPr marL="457200" lvl="1" indent="0"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9351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B34BB28F4B9341834F3F1FA5668531" ma:contentTypeVersion="13" ma:contentTypeDescription="Create a new document." ma:contentTypeScope="" ma:versionID="86f135b7dac4921f679c6e1f5edb1e3f">
  <xsd:schema xmlns:xsd="http://www.w3.org/2001/XMLSchema" xmlns:xs="http://www.w3.org/2001/XMLSchema" xmlns:p="http://schemas.microsoft.com/office/2006/metadata/properties" xmlns:ns3="9497e1a8-6a26-4a11-a0f9-4d2f11a201f0" xmlns:ns4="ea2be3ad-13b8-4e14-81cc-67512c9d0d36" targetNamespace="http://schemas.microsoft.com/office/2006/metadata/properties" ma:root="true" ma:fieldsID="3ddc323a2cdeb5449c7be92e61243013" ns3:_="" ns4:_="">
    <xsd:import namespace="9497e1a8-6a26-4a11-a0f9-4d2f11a201f0"/>
    <xsd:import namespace="ea2be3ad-13b8-4e14-81cc-67512c9d0d3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97e1a8-6a26-4a11-a0f9-4d2f11a201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2be3ad-13b8-4e14-81cc-67512c9d0d3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19206AE-B711-4D11-AA97-822EFD4E9EE1}">
  <ds:schemaRefs>
    <ds:schemaRef ds:uri="9497e1a8-6a26-4a11-a0f9-4d2f11a201f0"/>
    <ds:schemaRef ds:uri="ea2be3ad-13b8-4e14-81cc-67512c9d0d3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448AAC2-98C3-4931-8490-7682EAFD8667}">
  <ds:schemaRefs>
    <ds:schemaRef ds:uri="9497e1a8-6a26-4a11-a0f9-4d2f11a201f0"/>
    <ds:schemaRef ds:uri="ea2be3ad-13b8-4e14-81cc-67512c9d0d3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ED01B33-E1F7-4E4B-8815-3F073A7803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2070</TotalTime>
  <Words>831</Words>
  <Application>Microsoft Office PowerPoint</Application>
  <PresentationFormat>Widescreen</PresentationFormat>
  <Paragraphs>86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Meiryo</vt:lpstr>
      <vt:lpstr>Arial</vt:lpstr>
      <vt:lpstr>Calibri</vt:lpstr>
      <vt:lpstr>Calibri Light</vt:lpstr>
      <vt:lpstr>Office Theme</vt:lpstr>
      <vt:lpstr>Rule of Law and Ancient Civilizations</vt:lpstr>
      <vt:lpstr>Rule of Law: What is it? </vt:lpstr>
      <vt:lpstr>Five Principles of the Rule of Law</vt:lpstr>
      <vt:lpstr>Principle #1: Accountability Before the Law</vt:lpstr>
      <vt:lpstr>Principle #2: Due Process of the Law</vt:lpstr>
      <vt:lpstr>Principle #3: Consistent Application</vt:lpstr>
      <vt:lpstr>Principle #4: Enforcement of the Law</vt:lpstr>
      <vt:lpstr>Principle #5: Transparency of Legal Institutions</vt:lpstr>
      <vt:lpstr>Ancient Greece</vt:lpstr>
      <vt:lpstr>Ancient Rome</vt:lpstr>
      <vt:lpstr>Influential Sources</vt:lpstr>
      <vt:lpstr>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Lee, Byron</dc:creator>
  <cp:lastModifiedBy>Jamie Santillo</cp:lastModifiedBy>
  <cp:revision>34</cp:revision>
  <dcterms:created xsi:type="dcterms:W3CDTF">2022-08-29T18:31:05Z</dcterms:created>
  <dcterms:modified xsi:type="dcterms:W3CDTF">2022-10-26T17:35:58Z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0x01010003B34BB28F4B9341834F3F1FA5668531</vt:lpwstr>
  </property>
</Properties>
</file>